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17780000" cy="12344400"/>
  <p:notesSz cx="17780000" cy="12344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4" d="100"/>
          <a:sy n="44" d="100"/>
        </p:scale>
        <p:origin x="1402" y="53"/>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sounis Ilias" userId="6b2640b9-19e0-4335-9239-31cab2ba2b8b" providerId="ADAL" clId="{91A9898B-9159-400C-8EF7-2F44854215BB}"/>
    <pc:docChg chg="undo redo custSel modSld">
      <pc:chgData name="Tsounis Ilias" userId="6b2640b9-19e0-4335-9239-31cab2ba2b8b" providerId="ADAL" clId="{91A9898B-9159-400C-8EF7-2F44854215BB}" dt="2025-03-14T14:50:16.064" v="147" actId="14100"/>
      <pc:docMkLst>
        <pc:docMk/>
      </pc:docMkLst>
      <pc:sldChg chg="modSp mod">
        <pc:chgData name="Tsounis Ilias" userId="6b2640b9-19e0-4335-9239-31cab2ba2b8b" providerId="ADAL" clId="{91A9898B-9159-400C-8EF7-2F44854215BB}" dt="2025-03-14T14:50:16.064" v="147" actId="14100"/>
        <pc:sldMkLst>
          <pc:docMk/>
          <pc:sldMk cId="0" sldId="256"/>
        </pc:sldMkLst>
        <pc:spChg chg="mod">
          <ac:chgData name="Tsounis Ilias" userId="6b2640b9-19e0-4335-9239-31cab2ba2b8b" providerId="ADAL" clId="{91A9898B-9159-400C-8EF7-2F44854215BB}" dt="2025-03-14T14:47:43.609" v="99" actId="20577"/>
          <ac:spMkLst>
            <pc:docMk/>
            <pc:sldMk cId="0" sldId="256"/>
            <ac:spMk id="2" creationId="{00000000-0000-0000-0000-000000000000}"/>
          </ac:spMkLst>
        </pc:spChg>
        <pc:spChg chg="mod">
          <ac:chgData name="Tsounis Ilias" userId="6b2640b9-19e0-4335-9239-31cab2ba2b8b" providerId="ADAL" clId="{91A9898B-9159-400C-8EF7-2F44854215BB}" dt="2025-03-14T14:47:36.605" v="91" actId="20577"/>
          <ac:spMkLst>
            <pc:docMk/>
            <pc:sldMk cId="0" sldId="256"/>
            <ac:spMk id="4" creationId="{00000000-0000-0000-0000-000000000000}"/>
          </ac:spMkLst>
        </pc:spChg>
        <pc:spChg chg="mod">
          <ac:chgData name="Tsounis Ilias" userId="6b2640b9-19e0-4335-9239-31cab2ba2b8b" providerId="ADAL" clId="{91A9898B-9159-400C-8EF7-2F44854215BB}" dt="2025-03-14T14:49:00.954" v="141" actId="114"/>
          <ac:spMkLst>
            <pc:docMk/>
            <pc:sldMk cId="0" sldId="256"/>
            <ac:spMk id="26" creationId="{00000000-0000-0000-0000-000000000000}"/>
          </ac:spMkLst>
        </pc:spChg>
        <pc:spChg chg="mod">
          <ac:chgData name="Tsounis Ilias" userId="6b2640b9-19e0-4335-9239-31cab2ba2b8b" providerId="ADAL" clId="{91A9898B-9159-400C-8EF7-2F44854215BB}" dt="2025-03-14T14:44:12.877" v="7" actId="1076"/>
          <ac:spMkLst>
            <pc:docMk/>
            <pc:sldMk cId="0" sldId="256"/>
            <ac:spMk id="30" creationId="{00000000-0000-0000-0000-000000000000}"/>
          </ac:spMkLst>
        </pc:spChg>
        <pc:spChg chg="mod">
          <ac:chgData name="Tsounis Ilias" userId="6b2640b9-19e0-4335-9239-31cab2ba2b8b" providerId="ADAL" clId="{91A9898B-9159-400C-8EF7-2F44854215BB}" dt="2025-03-14T14:44:01.999" v="5" actId="1076"/>
          <ac:spMkLst>
            <pc:docMk/>
            <pc:sldMk cId="0" sldId="256"/>
            <ac:spMk id="31" creationId="{00000000-0000-0000-0000-000000000000}"/>
          </ac:spMkLst>
        </pc:spChg>
        <pc:spChg chg="mod">
          <ac:chgData name="Tsounis Ilias" userId="6b2640b9-19e0-4335-9239-31cab2ba2b8b" providerId="ADAL" clId="{91A9898B-9159-400C-8EF7-2F44854215BB}" dt="2025-03-14T14:43:23.288" v="0" actId="1076"/>
          <ac:spMkLst>
            <pc:docMk/>
            <pc:sldMk cId="0" sldId="256"/>
            <ac:spMk id="32" creationId="{00000000-0000-0000-0000-000000000000}"/>
          </ac:spMkLst>
        </pc:spChg>
        <pc:spChg chg="mod">
          <ac:chgData name="Tsounis Ilias" userId="6b2640b9-19e0-4335-9239-31cab2ba2b8b" providerId="ADAL" clId="{91A9898B-9159-400C-8EF7-2F44854215BB}" dt="2025-03-14T14:44:27.023" v="9" actId="14100"/>
          <ac:spMkLst>
            <pc:docMk/>
            <pc:sldMk cId="0" sldId="256"/>
            <ac:spMk id="33" creationId="{00000000-0000-0000-0000-000000000000}"/>
          </ac:spMkLst>
        </pc:spChg>
        <pc:spChg chg="mod">
          <ac:chgData name="Tsounis Ilias" userId="6b2640b9-19e0-4335-9239-31cab2ba2b8b" providerId="ADAL" clId="{91A9898B-9159-400C-8EF7-2F44854215BB}" dt="2025-03-14T14:44:31.637" v="10" actId="1076"/>
          <ac:spMkLst>
            <pc:docMk/>
            <pc:sldMk cId="0" sldId="256"/>
            <ac:spMk id="34" creationId="{00000000-0000-0000-0000-000000000000}"/>
          </ac:spMkLst>
        </pc:spChg>
        <pc:spChg chg="mod">
          <ac:chgData name="Tsounis Ilias" userId="6b2640b9-19e0-4335-9239-31cab2ba2b8b" providerId="ADAL" clId="{91A9898B-9159-400C-8EF7-2F44854215BB}" dt="2025-03-14T14:43:57.357" v="4" actId="1076"/>
          <ac:spMkLst>
            <pc:docMk/>
            <pc:sldMk cId="0" sldId="256"/>
            <ac:spMk id="35" creationId="{00000000-0000-0000-0000-000000000000}"/>
          </ac:spMkLst>
        </pc:spChg>
        <pc:spChg chg="mod">
          <ac:chgData name="Tsounis Ilias" userId="6b2640b9-19e0-4335-9239-31cab2ba2b8b" providerId="ADAL" clId="{91A9898B-9159-400C-8EF7-2F44854215BB}" dt="2025-03-14T14:44:08.224" v="6" actId="1076"/>
          <ac:spMkLst>
            <pc:docMk/>
            <pc:sldMk cId="0" sldId="256"/>
            <ac:spMk id="36" creationId="{00000000-0000-0000-0000-000000000000}"/>
          </ac:spMkLst>
        </pc:spChg>
        <pc:spChg chg="mod">
          <ac:chgData name="Tsounis Ilias" userId="6b2640b9-19e0-4335-9239-31cab2ba2b8b" providerId="ADAL" clId="{91A9898B-9159-400C-8EF7-2F44854215BB}" dt="2025-03-14T14:48:02.051" v="106" actId="20577"/>
          <ac:spMkLst>
            <pc:docMk/>
            <pc:sldMk cId="0" sldId="256"/>
            <ac:spMk id="40" creationId="{00000000-0000-0000-0000-000000000000}"/>
          </ac:spMkLst>
        </pc:spChg>
        <pc:spChg chg="mod">
          <ac:chgData name="Tsounis Ilias" userId="6b2640b9-19e0-4335-9239-31cab2ba2b8b" providerId="ADAL" clId="{91A9898B-9159-400C-8EF7-2F44854215BB}" dt="2025-03-14T14:50:16.064" v="147" actId="14100"/>
          <ac:spMkLst>
            <pc:docMk/>
            <pc:sldMk cId="0" sldId="256"/>
            <ac:spMk id="63" creationId="{00000000-0000-0000-0000-000000000000}"/>
          </ac:spMkLst>
        </pc:spChg>
        <pc:grpChg chg="mod">
          <ac:chgData name="Tsounis Ilias" userId="6b2640b9-19e0-4335-9239-31cab2ba2b8b" providerId="ADAL" clId="{91A9898B-9159-400C-8EF7-2F44854215BB}" dt="2025-03-14T14:50:03.843" v="146" actId="1076"/>
          <ac:grpSpMkLst>
            <pc:docMk/>
            <pc:sldMk cId="0" sldId="256"/>
            <ac:grpSpMk id="60" creationId="{00000000-0000-0000-0000-000000000000}"/>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33500" y="3826764"/>
            <a:ext cx="15113000" cy="2592324"/>
          </a:xfrm>
          <a:prstGeom prst="rect">
            <a:avLst/>
          </a:prstGeom>
        </p:spPr>
        <p:txBody>
          <a:bodyPr wrap="square" lIns="0" tIns="0" rIns="0" bIns="0">
            <a:spAutoFit/>
          </a:bodyPr>
          <a:lstStyle>
            <a:lvl1pPr>
              <a:defRPr sz="5500" b="1" i="0">
                <a:solidFill>
                  <a:srgbClr val="0E392E"/>
                </a:solidFill>
                <a:latin typeface="SKODA Next"/>
                <a:cs typeface="SKODA Next"/>
              </a:defRPr>
            </a:lvl1pPr>
          </a:lstStyle>
          <a:p>
            <a:endParaRPr/>
          </a:p>
        </p:txBody>
      </p:sp>
      <p:sp>
        <p:nvSpPr>
          <p:cNvPr id="3" name="Holder 3"/>
          <p:cNvSpPr>
            <a:spLocks noGrp="1"/>
          </p:cNvSpPr>
          <p:nvPr>
            <p:ph type="subTitle" idx="4"/>
          </p:nvPr>
        </p:nvSpPr>
        <p:spPr>
          <a:xfrm>
            <a:off x="2667000" y="6912864"/>
            <a:ext cx="12446000" cy="30861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500" b="1" i="0">
                <a:solidFill>
                  <a:srgbClr val="0E392E"/>
                </a:solidFill>
                <a:latin typeface="SKODA Next"/>
                <a:cs typeface="SKODA Nex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500" b="1" i="0">
                <a:solidFill>
                  <a:srgbClr val="0E392E"/>
                </a:solidFill>
                <a:latin typeface="SKODA Next"/>
                <a:cs typeface="SKODA Next"/>
              </a:defRPr>
            </a:lvl1pPr>
          </a:lstStyle>
          <a:p>
            <a:endParaRPr/>
          </a:p>
        </p:txBody>
      </p:sp>
      <p:sp>
        <p:nvSpPr>
          <p:cNvPr id="3" name="Holder 3"/>
          <p:cNvSpPr>
            <a:spLocks noGrp="1"/>
          </p:cNvSpPr>
          <p:nvPr>
            <p:ph sz="half" idx="2"/>
          </p:nvPr>
        </p:nvSpPr>
        <p:spPr>
          <a:xfrm>
            <a:off x="889000" y="2839212"/>
            <a:ext cx="7734300" cy="814730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156700" y="2839212"/>
            <a:ext cx="7734300" cy="814730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3/14/2025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500" b="1" i="0">
                <a:solidFill>
                  <a:srgbClr val="0E392E"/>
                </a:solidFill>
                <a:latin typeface="SKODA Next"/>
                <a:cs typeface="SKODA Nex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3/14/2025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3/14/2025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7780000" cy="12344400"/>
          </a:xfrm>
          <a:custGeom>
            <a:avLst/>
            <a:gdLst/>
            <a:ahLst/>
            <a:cxnLst/>
            <a:rect l="l" t="t" r="r" b="b"/>
            <a:pathLst>
              <a:path w="17780000" h="12344400">
                <a:moveTo>
                  <a:pt x="17780000" y="0"/>
                </a:moveTo>
                <a:lnTo>
                  <a:pt x="0" y="0"/>
                </a:lnTo>
                <a:lnTo>
                  <a:pt x="0" y="12344400"/>
                </a:lnTo>
                <a:lnTo>
                  <a:pt x="17780000" y="12344400"/>
                </a:lnTo>
                <a:lnTo>
                  <a:pt x="17780000" y="0"/>
                </a:lnTo>
                <a:close/>
              </a:path>
            </a:pathLst>
          </a:custGeom>
          <a:solidFill>
            <a:srgbClr val="0E392E"/>
          </a:solidFill>
        </p:spPr>
        <p:txBody>
          <a:bodyPr wrap="square" lIns="0" tIns="0" rIns="0" bIns="0" rtlCol="0"/>
          <a:lstStyle/>
          <a:p>
            <a:endParaRPr/>
          </a:p>
        </p:txBody>
      </p:sp>
      <p:sp>
        <p:nvSpPr>
          <p:cNvPr id="17" name="bg object 17"/>
          <p:cNvSpPr/>
          <p:nvPr/>
        </p:nvSpPr>
        <p:spPr>
          <a:xfrm>
            <a:off x="5406097" y="11036452"/>
            <a:ext cx="72390" cy="72390"/>
          </a:xfrm>
          <a:custGeom>
            <a:avLst/>
            <a:gdLst/>
            <a:ahLst/>
            <a:cxnLst/>
            <a:rect l="l" t="t" r="r" b="b"/>
            <a:pathLst>
              <a:path w="72389" h="72390">
                <a:moveTo>
                  <a:pt x="71996" y="0"/>
                </a:moveTo>
                <a:lnTo>
                  <a:pt x="0" y="0"/>
                </a:lnTo>
                <a:lnTo>
                  <a:pt x="0" y="71996"/>
                </a:lnTo>
                <a:lnTo>
                  <a:pt x="71996" y="71996"/>
                </a:lnTo>
                <a:lnTo>
                  <a:pt x="71996" y="0"/>
                </a:lnTo>
                <a:close/>
              </a:path>
            </a:pathLst>
          </a:custGeom>
          <a:solidFill>
            <a:srgbClr val="78F9AD"/>
          </a:solidFill>
        </p:spPr>
        <p:txBody>
          <a:bodyPr wrap="square" lIns="0" tIns="0" rIns="0" bIns="0" rtlCol="0"/>
          <a:lstStyle/>
          <a:p>
            <a:endParaRPr/>
          </a:p>
        </p:txBody>
      </p:sp>
      <p:sp>
        <p:nvSpPr>
          <p:cNvPr id="18" name="bg object 18"/>
          <p:cNvSpPr/>
          <p:nvPr/>
        </p:nvSpPr>
        <p:spPr>
          <a:xfrm>
            <a:off x="5406097" y="11250244"/>
            <a:ext cx="72390" cy="72390"/>
          </a:xfrm>
          <a:custGeom>
            <a:avLst/>
            <a:gdLst/>
            <a:ahLst/>
            <a:cxnLst/>
            <a:rect l="l" t="t" r="r" b="b"/>
            <a:pathLst>
              <a:path w="72389" h="72390">
                <a:moveTo>
                  <a:pt x="71996" y="0"/>
                </a:moveTo>
                <a:lnTo>
                  <a:pt x="0" y="0"/>
                </a:lnTo>
                <a:lnTo>
                  <a:pt x="0" y="71996"/>
                </a:lnTo>
                <a:lnTo>
                  <a:pt x="71996" y="71996"/>
                </a:lnTo>
                <a:lnTo>
                  <a:pt x="71996" y="0"/>
                </a:lnTo>
                <a:close/>
              </a:path>
            </a:pathLst>
          </a:custGeom>
          <a:solidFill>
            <a:srgbClr val="78F9AD"/>
          </a:solidFill>
        </p:spPr>
        <p:txBody>
          <a:bodyPr wrap="square" lIns="0" tIns="0" rIns="0" bIns="0" rtlCol="0"/>
          <a:lstStyle/>
          <a:p>
            <a:endParaRPr/>
          </a:p>
        </p:txBody>
      </p:sp>
      <p:sp>
        <p:nvSpPr>
          <p:cNvPr id="19" name="bg object 19"/>
          <p:cNvSpPr/>
          <p:nvPr/>
        </p:nvSpPr>
        <p:spPr>
          <a:xfrm>
            <a:off x="5406097" y="11464049"/>
            <a:ext cx="72390" cy="72390"/>
          </a:xfrm>
          <a:custGeom>
            <a:avLst/>
            <a:gdLst/>
            <a:ahLst/>
            <a:cxnLst/>
            <a:rect l="l" t="t" r="r" b="b"/>
            <a:pathLst>
              <a:path w="72389" h="72390">
                <a:moveTo>
                  <a:pt x="71996" y="0"/>
                </a:moveTo>
                <a:lnTo>
                  <a:pt x="0" y="0"/>
                </a:lnTo>
                <a:lnTo>
                  <a:pt x="0" y="71996"/>
                </a:lnTo>
                <a:lnTo>
                  <a:pt x="71996" y="71996"/>
                </a:lnTo>
                <a:lnTo>
                  <a:pt x="71996" y="0"/>
                </a:lnTo>
                <a:close/>
              </a:path>
            </a:pathLst>
          </a:custGeom>
          <a:solidFill>
            <a:srgbClr val="78F9AD"/>
          </a:solidFill>
        </p:spPr>
        <p:txBody>
          <a:bodyPr wrap="square" lIns="0" tIns="0" rIns="0" bIns="0" rtlCol="0"/>
          <a:lstStyle/>
          <a:p>
            <a:endParaRPr/>
          </a:p>
        </p:txBody>
      </p:sp>
      <p:sp>
        <p:nvSpPr>
          <p:cNvPr id="2" name="Holder 2"/>
          <p:cNvSpPr>
            <a:spLocks noGrp="1"/>
          </p:cNvSpPr>
          <p:nvPr>
            <p:ph type="title"/>
          </p:nvPr>
        </p:nvSpPr>
        <p:spPr>
          <a:xfrm>
            <a:off x="623887" y="439662"/>
            <a:ext cx="8673465" cy="2530475"/>
          </a:xfrm>
          <a:prstGeom prst="rect">
            <a:avLst/>
          </a:prstGeom>
        </p:spPr>
        <p:txBody>
          <a:bodyPr wrap="square" lIns="0" tIns="0" rIns="0" bIns="0">
            <a:spAutoFit/>
          </a:bodyPr>
          <a:lstStyle>
            <a:lvl1pPr>
              <a:defRPr sz="5500" b="1" i="0">
                <a:solidFill>
                  <a:srgbClr val="0E392E"/>
                </a:solidFill>
                <a:latin typeface="SKODA Next"/>
                <a:cs typeface="SKODA Next"/>
              </a:defRPr>
            </a:lvl1pPr>
          </a:lstStyle>
          <a:p>
            <a:endParaRPr/>
          </a:p>
        </p:txBody>
      </p:sp>
      <p:sp>
        <p:nvSpPr>
          <p:cNvPr id="3" name="Holder 3"/>
          <p:cNvSpPr>
            <a:spLocks noGrp="1"/>
          </p:cNvSpPr>
          <p:nvPr>
            <p:ph type="body" idx="1"/>
          </p:nvPr>
        </p:nvSpPr>
        <p:spPr>
          <a:xfrm>
            <a:off x="5329809" y="3628492"/>
            <a:ext cx="7266305" cy="342392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045200" y="11480292"/>
            <a:ext cx="5689600" cy="6172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889000" y="11480292"/>
            <a:ext cx="4089400" cy="6172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3/14/2025</a:t>
            </a:fld>
            <a:endParaRPr lang="en-US"/>
          </a:p>
        </p:txBody>
      </p:sp>
      <p:sp>
        <p:nvSpPr>
          <p:cNvPr id="6" name="Holder 6"/>
          <p:cNvSpPr>
            <a:spLocks noGrp="1"/>
          </p:cNvSpPr>
          <p:nvPr>
            <p:ph type="sldNum" sz="quarter" idx="7"/>
          </p:nvPr>
        </p:nvSpPr>
        <p:spPr>
          <a:xfrm>
            <a:off x="12801601" y="11480292"/>
            <a:ext cx="4089400" cy="6172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93400" y="10626624"/>
            <a:ext cx="3347085" cy="1406219"/>
          </a:xfrm>
          <a:prstGeom prst="rect">
            <a:avLst/>
          </a:prstGeom>
        </p:spPr>
        <p:txBody>
          <a:bodyPr vert="horz" wrap="square" lIns="0" tIns="79375" rIns="0" bIns="0" rtlCol="0">
            <a:spAutoFit/>
          </a:bodyPr>
          <a:lstStyle/>
          <a:p>
            <a:pPr marL="12700">
              <a:lnSpc>
                <a:spcPct val="100000"/>
              </a:lnSpc>
              <a:spcBef>
                <a:spcPts val="625"/>
              </a:spcBef>
            </a:pPr>
            <a:r>
              <a:rPr lang="el-GR" sz="1200" b="0" dirty="0">
                <a:solidFill>
                  <a:srgbClr val="78F9AD"/>
                </a:solidFill>
                <a:latin typeface="SKODA Next Light"/>
                <a:cs typeface="SKODA Next Light"/>
              </a:rPr>
              <a:t>Πληροφορίες για το </a:t>
            </a:r>
            <a:r>
              <a:rPr lang="en-US" sz="1200" b="0" dirty="0">
                <a:solidFill>
                  <a:srgbClr val="78F9AD"/>
                </a:solidFill>
                <a:latin typeface="SKODA Next Light"/>
                <a:cs typeface="SKODA Next Light"/>
              </a:rPr>
              <a:t>s</a:t>
            </a:r>
            <a:r>
              <a:rPr lang="el-GR" sz="1200" b="0" dirty="0">
                <a:solidFill>
                  <a:srgbClr val="78F9AD"/>
                </a:solidFill>
                <a:latin typeface="SKODA Next Light"/>
                <a:cs typeface="SKODA Next Light"/>
              </a:rPr>
              <a:t>koda Auto Group</a:t>
            </a:r>
          </a:p>
          <a:p>
            <a:pPr marL="187325" marR="5080" indent="-6350">
              <a:lnSpc>
                <a:spcPct val="116900"/>
              </a:lnSpc>
              <a:spcBef>
                <a:spcPts val="285"/>
              </a:spcBef>
            </a:pPr>
            <a:r>
              <a:rPr lang="el-GR" sz="1200" b="0" dirty="0">
                <a:solidFill>
                  <a:srgbClr val="FFFFFF"/>
                </a:solidFill>
                <a:latin typeface="SKODA Next Light"/>
                <a:cs typeface="SKODA Next Light"/>
              </a:rPr>
              <a:t>Το </a:t>
            </a:r>
            <a:r>
              <a:rPr lang="en-US" sz="1200" dirty="0">
                <a:solidFill>
                  <a:srgbClr val="FFFFFF"/>
                </a:solidFill>
                <a:latin typeface="SKODA Next Light"/>
                <a:cs typeface="SKODA Next Light"/>
              </a:rPr>
              <a:t>S</a:t>
            </a:r>
            <a:r>
              <a:rPr lang="el-GR" sz="1200" b="0" dirty="0">
                <a:solidFill>
                  <a:srgbClr val="FFFFFF"/>
                </a:solidFill>
                <a:latin typeface="SKODA Next Light"/>
                <a:cs typeface="SKODA Next Light"/>
              </a:rPr>
              <a:t>koda Auto </a:t>
            </a:r>
            <a:r>
              <a:rPr lang="en-US" sz="1200" b="0" dirty="0">
                <a:solidFill>
                  <a:srgbClr val="FFFFFF"/>
                </a:solidFill>
                <a:latin typeface="SKODA Next Light"/>
                <a:cs typeface="SKODA Next Light"/>
              </a:rPr>
              <a:t>Group </a:t>
            </a:r>
            <a:r>
              <a:rPr lang="el-GR" sz="1200" b="0" dirty="0">
                <a:solidFill>
                  <a:srgbClr val="FFFFFF"/>
                </a:solidFill>
                <a:latin typeface="SKODA Next Light"/>
                <a:cs typeface="SKODA Next Light"/>
              </a:rPr>
              <a:t>περιλαμβάνει ξένες θυγατρικές. Τα οικονομικά μεγέθη αναφέρονται σε ευρώ.</a:t>
            </a:r>
            <a:endParaRPr lang="en-US" sz="1200" b="0" dirty="0">
              <a:solidFill>
                <a:srgbClr val="FFFFFF"/>
              </a:solidFill>
              <a:latin typeface="SKODA Next Light"/>
              <a:cs typeface="SKODA Next Light"/>
            </a:endParaRPr>
          </a:p>
          <a:p>
            <a:pPr marL="187325" marR="5080" indent="-6350">
              <a:lnSpc>
                <a:spcPct val="116900"/>
              </a:lnSpc>
              <a:spcBef>
                <a:spcPts val="285"/>
              </a:spcBef>
            </a:pPr>
            <a:r>
              <a:rPr lang="el-GR" sz="1200" b="0" dirty="0">
                <a:solidFill>
                  <a:srgbClr val="FFFFFF"/>
                </a:solidFill>
                <a:latin typeface="SKODA Next Light"/>
                <a:cs typeface="SKODA Next Light"/>
              </a:rPr>
              <a:t>Όλα τα αναφερόμενα οικονομικά μεγέθη αναφέρονται στο Škoda Auto Group.</a:t>
            </a:r>
          </a:p>
        </p:txBody>
      </p:sp>
      <p:sp>
        <p:nvSpPr>
          <p:cNvPr id="3" name="object 3"/>
          <p:cNvSpPr txBox="1"/>
          <p:nvPr/>
        </p:nvSpPr>
        <p:spPr>
          <a:xfrm>
            <a:off x="5588304" y="8480856"/>
            <a:ext cx="2882900" cy="288290"/>
          </a:xfrm>
          <a:prstGeom prst="rect">
            <a:avLst/>
          </a:prstGeom>
          <a:solidFill>
            <a:srgbClr val="7E8583"/>
          </a:solidFill>
        </p:spPr>
        <p:txBody>
          <a:bodyPr vert="horz" wrap="square" lIns="0" tIns="41275" rIns="0" bIns="0" rtlCol="0">
            <a:spAutoFit/>
          </a:bodyPr>
          <a:lstStyle/>
          <a:p>
            <a:pPr marL="883285">
              <a:lnSpc>
                <a:spcPct val="100000"/>
              </a:lnSpc>
              <a:spcBef>
                <a:spcPts val="325"/>
              </a:spcBef>
            </a:pPr>
            <a:r>
              <a:rPr lang="el-GR" sz="1300">
                <a:solidFill>
                  <a:srgbClr val="78F9AD"/>
                </a:solidFill>
                <a:latin typeface="SKODA Next"/>
                <a:cs typeface="SKODA Next"/>
              </a:rPr>
              <a:t>Škoda Auto a.s.</a:t>
            </a:r>
          </a:p>
        </p:txBody>
      </p:sp>
      <p:sp>
        <p:nvSpPr>
          <p:cNvPr id="4" name="object 4"/>
          <p:cNvSpPr txBox="1"/>
          <p:nvPr/>
        </p:nvSpPr>
        <p:spPr>
          <a:xfrm>
            <a:off x="5406097" y="8061731"/>
            <a:ext cx="3347084" cy="2616156"/>
          </a:xfrm>
          <a:prstGeom prst="rect">
            <a:avLst/>
          </a:prstGeom>
          <a:ln w="12700">
            <a:solidFill>
              <a:srgbClr val="7E8583"/>
            </a:solidFill>
          </a:ln>
        </p:spPr>
        <p:txBody>
          <a:bodyPr vert="horz" wrap="square" lIns="0" tIns="63500" rIns="0" bIns="0" rtlCol="0">
            <a:spAutoFit/>
          </a:bodyPr>
          <a:lstStyle/>
          <a:p>
            <a:pPr marL="633095">
              <a:lnSpc>
                <a:spcPct val="100000"/>
              </a:lnSpc>
              <a:spcBef>
                <a:spcPts val="500"/>
              </a:spcBef>
            </a:pPr>
            <a:r>
              <a:rPr lang="en-US" sz="1900" b="1" dirty="0">
                <a:solidFill>
                  <a:srgbClr val="78F9AD"/>
                </a:solidFill>
                <a:latin typeface="SKODA Next"/>
                <a:cs typeface="SKODA Next"/>
              </a:rPr>
              <a:t>S</a:t>
            </a:r>
            <a:r>
              <a:rPr lang="el-GR" sz="1900" b="1" dirty="0">
                <a:solidFill>
                  <a:srgbClr val="78F9AD"/>
                </a:solidFill>
                <a:latin typeface="SKODA Next"/>
                <a:cs typeface="SKODA Next"/>
              </a:rPr>
              <a:t>koda Auto</a:t>
            </a:r>
            <a:r>
              <a:rPr lang="en-US" sz="1900" b="1" dirty="0">
                <a:solidFill>
                  <a:srgbClr val="78F9AD"/>
                </a:solidFill>
                <a:latin typeface="SKODA Next"/>
                <a:cs typeface="SKODA Next"/>
              </a:rPr>
              <a:t> Group</a:t>
            </a:r>
            <a:endParaRPr lang="el-GR" sz="1900" b="1" dirty="0">
              <a:solidFill>
                <a:srgbClr val="78F9AD"/>
              </a:solidFill>
              <a:latin typeface="SKODA Next"/>
              <a:cs typeface="SKODA Next"/>
            </a:endParaRPr>
          </a:p>
          <a:p>
            <a:pPr>
              <a:lnSpc>
                <a:spcPct val="100000"/>
              </a:lnSpc>
            </a:pPr>
            <a:endParaRPr lang="el-GR" sz="1900" dirty="0">
              <a:latin typeface="SKODA Next"/>
              <a:cs typeface="SKODA Next"/>
            </a:endParaRPr>
          </a:p>
          <a:p>
            <a:pPr>
              <a:lnSpc>
                <a:spcPct val="100000"/>
              </a:lnSpc>
            </a:pPr>
            <a:endParaRPr sz="1900" dirty="0">
              <a:latin typeface="SKODA Next"/>
              <a:cs typeface="SKODA Next"/>
            </a:endParaRPr>
          </a:p>
          <a:p>
            <a:pPr>
              <a:lnSpc>
                <a:spcPct val="100000"/>
              </a:lnSpc>
            </a:pPr>
            <a:endParaRPr sz="1900" dirty="0">
              <a:latin typeface="SKODA Next"/>
              <a:cs typeface="SKODA Next"/>
            </a:endParaRPr>
          </a:p>
          <a:p>
            <a:pPr>
              <a:lnSpc>
                <a:spcPct val="100000"/>
              </a:lnSpc>
            </a:pPr>
            <a:endParaRPr sz="1900" dirty="0">
              <a:latin typeface="SKODA Next"/>
              <a:cs typeface="SKODA Next"/>
            </a:endParaRPr>
          </a:p>
          <a:p>
            <a:pPr>
              <a:lnSpc>
                <a:spcPct val="100000"/>
              </a:lnSpc>
              <a:spcBef>
                <a:spcPts val="910"/>
              </a:spcBef>
            </a:pPr>
            <a:endParaRPr sz="1900" dirty="0">
              <a:latin typeface="SKODA Next"/>
              <a:cs typeface="SKODA Next"/>
            </a:endParaRPr>
          </a:p>
          <a:p>
            <a:pPr marL="188595">
              <a:lnSpc>
                <a:spcPct val="100000"/>
              </a:lnSpc>
            </a:pPr>
            <a:r>
              <a:rPr lang="el-GR" sz="900" b="0" i="1" dirty="0">
                <a:solidFill>
                  <a:srgbClr val="FFFFFF"/>
                </a:solidFill>
                <a:latin typeface="SKODA Next Light"/>
                <a:cs typeface="SKODA Next Light"/>
              </a:rPr>
              <a:t>Την 31/12/2024.</a:t>
            </a:r>
          </a:p>
          <a:p>
            <a:pPr marL="188595">
              <a:lnSpc>
                <a:spcPct val="100000"/>
              </a:lnSpc>
              <a:spcBef>
                <a:spcPts val="200"/>
              </a:spcBef>
            </a:pPr>
            <a:r>
              <a:rPr lang="el-GR" sz="900" b="0" i="1" dirty="0">
                <a:solidFill>
                  <a:srgbClr val="FFFFFF"/>
                </a:solidFill>
                <a:latin typeface="SKODA Next Light"/>
                <a:cs typeface="SKODA Next Light"/>
              </a:rPr>
              <a:t>Το ποσοστό υποδηλώνει το ποσοστό που ανήκει στη Škoda Auto a.s.</a:t>
            </a:r>
          </a:p>
          <a:p>
            <a:pPr marL="188595">
              <a:lnSpc>
                <a:spcPct val="100000"/>
              </a:lnSpc>
              <a:spcBef>
                <a:spcPts val="204"/>
              </a:spcBef>
            </a:pPr>
            <a:r>
              <a:rPr lang="el-GR" sz="750" b="0" i="1" baseline="33333" dirty="0">
                <a:solidFill>
                  <a:srgbClr val="FFFFFF"/>
                </a:solidFill>
                <a:latin typeface="SKODA Next Light"/>
                <a:cs typeface="SKODA Next Light"/>
              </a:rPr>
              <a:t>*</a:t>
            </a:r>
            <a:r>
              <a:rPr lang="el-GR" sz="900" b="0" i="1" dirty="0">
                <a:solidFill>
                  <a:srgbClr val="FFFFFF"/>
                </a:solidFill>
                <a:latin typeface="SKODA Next Light"/>
                <a:cs typeface="SKODA Next Light"/>
              </a:rPr>
              <a:t>Υπό τη διαχείριση της Škoda Auto a.s.</a:t>
            </a:r>
          </a:p>
        </p:txBody>
      </p:sp>
      <p:grpSp>
        <p:nvGrpSpPr>
          <p:cNvPr id="5" name="object 5"/>
          <p:cNvGrpSpPr/>
          <p:nvPr/>
        </p:nvGrpSpPr>
        <p:grpSpPr>
          <a:xfrm>
            <a:off x="5588304" y="8822855"/>
            <a:ext cx="2882900" cy="335280"/>
            <a:chOff x="5588304" y="8822855"/>
            <a:chExt cx="2882900" cy="335280"/>
          </a:xfrm>
        </p:grpSpPr>
        <p:sp>
          <p:nvSpPr>
            <p:cNvPr id="6" name="object 6"/>
            <p:cNvSpPr/>
            <p:nvPr/>
          </p:nvSpPr>
          <p:spPr>
            <a:xfrm>
              <a:off x="5588304" y="8822855"/>
              <a:ext cx="2882900" cy="335280"/>
            </a:xfrm>
            <a:custGeom>
              <a:avLst/>
              <a:gdLst/>
              <a:ahLst/>
              <a:cxnLst/>
              <a:rect l="l" t="t" r="r" b="b"/>
              <a:pathLst>
                <a:path w="2882900" h="335279">
                  <a:moveTo>
                    <a:pt x="2882595" y="0"/>
                  </a:moveTo>
                  <a:lnTo>
                    <a:pt x="0" y="0"/>
                  </a:lnTo>
                  <a:lnTo>
                    <a:pt x="0" y="335076"/>
                  </a:lnTo>
                  <a:lnTo>
                    <a:pt x="2882595" y="335076"/>
                  </a:lnTo>
                  <a:lnTo>
                    <a:pt x="2882595" y="0"/>
                  </a:lnTo>
                  <a:close/>
                </a:path>
              </a:pathLst>
            </a:custGeom>
            <a:solidFill>
              <a:srgbClr val="FFFFFF"/>
            </a:solidFill>
          </p:spPr>
          <p:txBody>
            <a:bodyPr wrap="square" lIns="0" tIns="0" rIns="0" bIns="0" rtlCol="0"/>
            <a:lstStyle/>
            <a:p>
              <a:endParaRPr/>
            </a:p>
          </p:txBody>
        </p:sp>
        <p:sp>
          <p:nvSpPr>
            <p:cNvPr id="7" name="object 7"/>
            <p:cNvSpPr/>
            <p:nvPr/>
          </p:nvSpPr>
          <p:spPr>
            <a:xfrm>
              <a:off x="7835901" y="8877020"/>
              <a:ext cx="575310" cy="227329"/>
            </a:xfrm>
            <a:custGeom>
              <a:avLst/>
              <a:gdLst/>
              <a:ahLst/>
              <a:cxnLst/>
              <a:rect l="l" t="t" r="r" b="b"/>
              <a:pathLst>
                <a:path w="575309" h="227329">
                  <a:moveTo>
                    <a:pt x="575030" y="0"/>
                  </a:moveTo>
                  <a:lnTo>
                    <a:pt x="39509" y="0"/>
                  </a:lnTo>
                  <a:lnTo>
                    <a:pt x="39509" y="82676"/>
                  </a:lnTo>
                  <a:lnTo>
                    <a:pt x="0" y="113360"/>
                  </a:lnTo>
                  <a:lnTo>
                    <a:pt x="39509" y="143446"/>
                  </a:lnTo>
                  <a:lnTo>
                    <a:pt x="39509" y="226733"/>
                  </a:lnTo>
                  <a:lnTo>
                    <a:pt x="575030" y="226733"/>
                  </a:lnTo>
                  <a:lnTo>
                    <a:pt x="575030" y="0"/>
                  </a:lnTo>
                  <a:close/>
                </a:path>
              </a:pathLst>
            </a:custGeom>
            <a:solidFill>
              <a:srgbClr val="78F9AD"/>
            </a:solidFill>
          </p:spPr>
          <p:txBody>
            <a:bodyPr wrap="square" lIns="0" tIns="0" rIns="0" bIns="0" rtlCol="0"/>
            <a:lstStyle/>
            <a:p>
              <a:endParaRPr/>
            </a:p>
          </p:txBody>
        </p:sp>
      </p:grpSp>
      <p:sp>
        <p:nvSpPr>
          <p:cNvPr id="8" name="object 8"/>
          <p:cNvSpPr txBox="1"/>
          <p:nvPr/>
        </p:nvSpPr>
        <p:spPr>
          <a:xfrm>
            <a:off x="5588304" y="8822855"/>
            <a:ext cx="2882900" cy="335280"/>
          </a:xfrm>
          <a:prstGeom prst="rect">
            <a:avLst/>
          </a:prstGeom>
        </p:spPr>
        <p:txBody>
          <a:bodyPr vert="horz" wrap="square" lIns="0" tIns="72390" rIns="0" bIns="0" rtlCol="0">
            <a:spAutoFit/>
          </a:bodyPr>
          <a:lstStyle/>
          <a:p>
            <a:pPr marL="46355">
              <a:lnSpc>
                <a:spcPct val="100000"/>
              </a:lnSpc>
              <a:spcBef>
                <a:spcPts val="570"/>
              </a:spcBef>
              <a:tabLst>
                <a:tab pos="2435860" algn="l"/>
              </a:tabLst>
            </a:pPr>
            <a:r>
              <a:rPr lang="el-GR" sz="1500" baseline="5555">
                <a:latin typeface="SKODA Next"/>
                <a:cs typeface="SKODA Next"/>
              </a:rPr>
              <a:t>Škoda Auto Deutschland GmbH	</a:t>
            </a:r>
            <a:r>
              <a:rPr lang="el-GR" sz="1200" b="1">
                <a:solidFill>
                  <a:srgbClr val="0E392E"/>
                </a:solidFill>
                <a:latin typeface="SKODA Next"/>
                <a:cs typeface="SKODA Next"/>
              </a:rPr>
              <a:t>0%</a:t>
            </a:r>
            <a:r>
              <a:rPr lang="el-GR" sz="1050" b="1" baseline="31746">
                <a:solidFill>
                  <a:srgbClr val="0E392E"/>
                </a:solidFill>
                <a:latin typeface="SKODA Next"/>
                <a:cs typeface="SKODA Next"/>
              </a:rPr>
              <a:t>*</a:t>
            </a:r>
          </a:p>
        </p:txBody>
      </p:sp>
      <p:grpSp>
        <p:nvGrpSpPr>
          <p:cNvPr id="9" name="object 9"/>
          <p:cNvGrpSpPr/>
          <p:nvPr/>
        </p:nvGrpSpPr>
        <p:grpSpPr>
          <a:xfrm>
            <a:off x="5588304" y="9211932"/>
            <a:ext cx="2882900" cy="335280"/>
            <a:chOff x="5588304" y="9211932"/>
            <a:chExt cx="2882900" cy="335280"/>
          </a:xfrm>
        </p:grpSpPr>
        <p:sp>
          <p:nvSpPr>
            <p:cNvPr id="10" name="object 10"/>
            <p:cNvSpPr/>
            <p:nvPr/>
          </p:nvSpPr>
          <p:spPr>
            <a:xfrm>
              <a:off x="5588304" y="9211932"/>
              <a:ext cx="2882900" cy="335280"/>
            </a:xfrm>
            <a:custGeom>
              <a:avLst/>
              <a:gdLst/>
              <a:ahLst/>
              <a:cxnLst/>
              <a:rect l="l" t="t" r="r" b="b"/>
              <a:pathLst>
                <a:path w="2882900" h="335279">
                  <a:moveTo>
                    <a:pt x="2882595" y="0"/>
                  </a:moveTo>
                  <a:lnTo>
                    <a:pt x="0" y="0"/>
                  </a:lnTo>
                  <a:lnTo>
                    <a:pt x="0" y="335076"/>
                  </a:lnTo>
                  <a:lnTo>
                    <a:pt x="2882595" y="335076"/>
                  </a:lnTo>
                  <a:lnTo>
                    <a:pt x="2882595" y="0"/>
                  </a:lnTo>
                  <a:close/>
                </a:path>
              </a:pathLst>
            </a:custGeom>
            <a:solidFill>
              <a:srgbClr val="FFFFFF"/>
            </a:solidFill>
          </p:spPr>
          <p:txBody>
            <a:bodyPr wrap="square" lIns="0" tIns="0" rIns="0" bIns="0" rtlCol="0"/>
            <a:lstStyle/>
            <a:p>
              <a:endParaRPr/>
            </a:p>
          </p:txBody>
        </p:sp>
        <p:sp>
          <p:nvSpPr>
            <p:cNvPr id="11" name="object 11"/>
            <p:cNvSpPr/>
            <p:nvPr/>
          </p:nvSpPr>
          <p:spPr>
            <a:xfrm>
              <a:off x="7835901" y="9266101"/>
              <a:ext cx="575310" cy="227329"/>
            </a:xfrm>
            <a:custGeom>
              <a:avLst/>
              <a:gdLst/>
              <a:ahLst/>
              <a:cxnLst/>
              <a:rect l="l" t="t" r="r" b="b"/>
              <a:pathLst>
                <a:path w="575309" h="227329">
                  <a:moveTo>
                    <a:pt x="575030" y="0"/>
                  </a:moveTo>
                  <a:lnTo>
                    <a:pt x="39509" y="0"/>
                  </a:lnTo>
                  <a:lnTo>
                    <a:pt x="39509" y="82677"/>
                  </a:lnTo>
                  <a:lnTo>
                    <a:pt x="0" y="113360"/>
                  </a:lnTo>
                  <a:lnTo>
                    <a:pt x="39509" y="143446"/>
                  </a:lnTo>
                  <a:lnTo>
                    <a:pt x="39509" y="226733"/>
                  </a:lnTo>
                  <a:lnTo>
                    <a:pt x="575030" y="226733"/>
                  </a:lnTo>
                  <a:lnTo>
                    <a:pt x="575030" y="0"/>
                  </a:lnTo>
                  <a:close/>
                </a:path>
              </a:pathLst>
            </a:custGeom>
            <a:solidFill>
              <a:srgbClr val="78F9AD"/>
            </a:solidFill>
          </p:spPr>
          <p:txBody>
            <a:bodyPr wrap="square" lIns="0" tIns="0" rIns="0" bIns="0" rtlCol="0"/>
            <a:lstStyle/>
            <a:p>
              <a:endParaRPr/>
            </a:p>
          </p:txBody>
        </p:sp>
      </p:grpSp>
      <p:sp>
        <p:nvSpPr>
          <p:cNvPr id="12" name="object 12"/>
          <p:cNvSpPr txBox="1"/>
          <p:nvPr/>
        </p:nvSpPr>
        <p:spPr>
          <a:xfrm>
            <a:off x="5588304" y="9211932"/>
            <a:ext cx="2882900" cy="335280"/>
          </a:xfrm>
          <a:prstGeom prst="rect">
            <a:avLst/>
          </a:prstGeom>
        </p:spPr>
        <p:txBody>
          <a:bodyPr vert="horz" wrap="square" lIns="0" tIns="72390" rIns="0" bIns="0" rtlCol="0">
            <a:spAutoFit/>
          </a:bodyPr>
          <a:lstStyle/>
          <a:p>
            <a:pPr marL="46355">
              <a:lnSpc>
                <a:spcPct val="100000"/>
              </a:lnSpc>
              <a:spcBef>
                <a:spcPts val="570"/>
              </a:spcBef>
              <a:tabLst>
                <a:tab pos="2372360" algn="l"/>
              </a:tabLst>
            </a:pPr>
            <a:r>
              <a:rPr lang="el-GR" sz="1500" baseline="5555">
                <a:latin typeface="SKODA Next"/>
                <a:cs typeface="SKODA Next"/>
              </a:rPr>
              <a:t>Škoda Auto Slovensko s.r.o.	</a:t>
            </a:r>
            <a:r>
              <a:rPr lang="el-GR" sz="1200" b="1">
                <a:solidFill>
                  <a:srgbClr val="0E392E"/>
                </a:solidFill>
                <a:latin typeface="SKODA Next"/>
                <a:cs typeface="SKODA Next"/>
              </a:rPr>
              <a:t>100%</a:t>
            </a:r>
          </a:p>
        </p:txBody>
      </p:sp>
      <p:grpSp>
        <p:nvGrpSpPr>
          <p:cNvPr id="13" name="object 13"/>
          <p:cNvGrpSpPr/>
          <p:nvPr/>
        </p:nvGrpSpPr>
        <p:grpSpPr>
          <a:xfrm>
            <a:off x="5588304" y="9601009"/>
            <a:ext cx="2882900" cy="335280"/>
            <a:chOff x="5588304" y="9601009"/>
            <a:chExt cx="2882900" cy="335280"/>
          </a:xfrm>
        </p:grpSpPr>
        <p:sp>
          <p:nvSpPr>
            <p:cNvPr id="14" name="object 14"/>
            <p:cNvSpPr/>
            <p:nvPr/>
          </p:nvSpPr>
          <p:spPr>
            <a:xfrm>
              <a:off x="5588304" y="9601009"/>
              <a:ext cx="2882900" cy="335280"/>
            </a:xfrm>
            <a:custGeom>
              <a:avLst/>
              <a:gdLst/>
              <a:ahLst/>
              <a:cxnLst/>
              <a:rect l="l" t="t" r="r" b="b"/>
              <a:pathLst>
                <a:path w="2882900" h="335279">
                  <a:moveTo>
                    <a:pt x="2882595" y="0"/>
                  </a:moveTo>
                  <a:lnTo>
                    <a:pt x="0" y="0"/>
                  </a:lnTo>
                  <a:lnTo>
                    <a:pt x="0" y="335076"/>
                  </a:lnTo>
                  <a:lnTo>
                    <a:pt x="2882595" y="335076"/>
                  </a:lnTo>
                  <a:lnTo>
                    <a:pt x="2882595" y="0"/>
                  </a:lnTo>
                  <a:close/>
                </a:path>
              </a:pathLst>
            </a:custGeom>
            <a:solidFill>
              <a:srgbClr val="FFFFFF"/>
            </a:solidFill>
          </p:spPr>
          <p:txBody>
            <a:bodyPr wrap="square" lIns="0" tIns="0" rIns="0" bIns="0" rtlCol="0"/>
            <a:lstStyle/>
            <a:p>
              <a:endParaRPr/>
            </a:p>
          </p:txBody>
        </p:sp>
        <p:sp>
          <p:nvSpPr>
            <p:cNvPr id="15" name="object 15"/>
            <p:cNvSpPr/>
            <p:nvPr/>
          </p:nvSpPr>
          <p:spPr>
            <a:xfrm>
              <a:off x="7835901" y="9655182"/>
              <a:ext cx="575310" cy="227329"/>
            </a:xfrm>
            <a:custGeom>
              <a:avLst/>
              <a:gdLst/>
              <a:ahLst/>
              <a:cxnLst/>
              <a:rect l="l" t="t" r="r" b="b"/>
              <a:pathLst>
                <a:path w="575309" h="227329">
                  <a:moveTo>
                    <a:pt x="575030" y="0"/>
                  </a:moveTo>
                  <a:lnTo>
                    <a:pt x="39509" y="0"/>
                  </a:lnTo>
                  <a:lnTo>
                    <a:pt x="39509" y="82677"/>
                  </a:lnTo>
                  <a:lnTo>
                    <a:pt x="0" y="113360"/>
                  </a:lnTo>
                  <a:lnTo>
                    <a:pt x="39509" y="143446"/>
                  </a:lnTo>
                  <a:lnTo>
                    <a:pt x="39509" y="226733"/>
                  </a:lnTo>
                  <a:lnTo>
                    <a:pt x="575030" y="226733"/>
                  </a:lnTo>
                  <a:lnTo>
                    <a:pt x="575030" y="0"/>
                  </a:lnTo>
                  <a:close/>
                </a:path>
              </a:pathLst>
            </a:custGeom>
            <a:solidFill>
              <a:srgbClr val="78F9AD"/>
            </a:solidFill>
          </p:spPr>
          <p:txBody>
            <a:bodyPr wrap="square" lIns="0" tIns="0" rIns="0" bIns="0" rtlCol="0"/>
            <a:lstStyle/>
            <a:p>
              <a:endParaRPr/>
            </a:p>
          </p:txBody>
        </p:sp>
      </p:grpSp>
      <p:sp>
        <p:nvSpPr>
          <p:cNvPr id="16" name="object 16"/>
          <p:cNvSpPr txBox="1"/>
          <p:nvPr/>
        </p:nvSpPr>
        <p:spPr>
          <a:xfrm>
            <a:off x="5588304" y="9601009"/>
            <a:ext cx="2882900" cy="335280"/>
          </a:xfrm>
          <a:prstGeom prst="rect">
            <a:avLst/>
          </a:prstGeom>
        </p:spPr>
        <p:txBody>
          <a:bodyPr vert="horz" wrap="square" lIns="0" tIns="72390" rIns="0" bIns="0" rtlCol="0">
            <a:spAutoFit/>
          </a:bodyPr>
          <a:lstStyle/>
          <a:p>
            <a:pPr marL="46355">
              <a:lnSpc>
                <a:spcPct val="100000"/>
              </a:lnSpc>
              <a:spcBef>
                <a:spcPts val="570"/>
              </a:spcBef>
              <a:tabLst>
                <a:tab pos="2381250" algn="l"/>
              </a:tabLst>
            </a:pPr>
            <a:r>
              <a:rPr lang="el-GR" sz="1500" baseline="5555" dirty="0">
                <a:latin typeface="SKODA Next"/>
                <a:cs typeface="SKODA Next"/>
              </a:rPr>
              <a:t>Škoda Auto Volkswagen India Pvt. Ltd.	</a:t>
            </a:r>
            <a:r>
              <a:rPr lang="el-GR" sz="1200" b="1" dirty="0">
                <a:solidFill>
                  <a:srgbClr val="0E392E"/>
                </a:solidFill>
                <a:latin typeface="SKODA Next"/>
                <a:cs typeface="SKODA Next"/>
              </a:rPr>
              <a:t>12.1%</a:t>
            </a:r>
          </a:p>
        </p:txBody>
      </p:sp>
      <p:grpSp>
        <p:nvGrpSpPr>
          <p:cNvPr id="17" name="object 17"/>
          <p:cNvGrpSpPr/>
          <p:nvPr/>
        </p:nvGrpSpPr>
        <p:grpSpPr>
          <a:xfrm>
            <a:off x="0" y="0"/>
            <a:ext cx="17780000" cy="12344400"/>
            <a:chOff x="0" y="0"/>
            <a:chExt cx="17780000" cy="12344400"/>
          </a:xfrm>
        </p:grpSpPr>
        <p:pic>
          <p:nvPicPr>
            <p:cNvPr id="18" name="object 18"/>
            <p:cNvPicPr/>
            <p:nvPr/>
          </p:nvPicPr>
          <p:blipFill>
            <a:blip r:embed="rId2" cstate="print"/>
            <a:stretch>
              <a:fillRect/>
            </a:stretch>
          </p:blipFill>
          <p:spPr>
            <a:xfrm>
              <a:off x="12267730" y="9575355"/>
              <a:ext cx="5090172" cy="791459"/>
            </a:xfrm>
            <a:prstGeom prst="rect">
              <a:avLst/>
            </a:prstGeom>
          </p:spPr>
        </p:pic>
        <p:pic>
          <p:nvPicPr>
            <p:cNvPr id="19" name="object 19"/>
            <p:cNvPicPr/>
            <p:nvPr/>
          </p:nvPicPr>
          <p:blipFill>
            <a:blip r:embed="rId3" cstate="print"/>
            <a:stretch>
              <a:fillRect/>
            </a:stretch>
          </p:blipFill>
          <p:spPr>
            <a:xfrm>
              <a:off x="17355877" y="9575355"/>
              <a:ext cx="424110" cy="2374387"/>
            </a:xfrm>
            <a:prstGeom prst="rect">
              <a:avLst/>
            </a:prstGeom>
          </p:spPr>
        </p:pic>
        <p:pic>
          <p:nvPicPr>
            <p:cNvPr id="20" name="object 20"/>
            <p:cNvPicPr/>
            <p:nvPr/>
          </p:nvPicPr>
          <p:blipFill>
            <a:blip r:embed="rId4" cstate="print"/>
            <a:stretch>
              <a:fillRect/>
            </a:stretch>
          </p:blipFill>
          <p:spPr>
            <a:xfrm>
              <a:off x="12267730" y="10364783"/>
              <a:ext cx="5090172" cy="793487"/>
            </a:xfrm>
            <a:prstGeom prst="rect">
              <a:avLst/>
            </a:prstGeom>
          </p:spPr>
        </p:pic>
        <p:pic>
          <p:nvPicPr>
            <p:cNvPr id="21" name="object 21"/>
            <p:cNvPicPr/>
            <p:nvPr/>
          </p:nvPicPr>
          <p:blipFill>
            <a:blip r:embed="rId5" cstate="print"/>
            <a:stretch>
              <a:fillRect/>
            </a:stretch>
          </p:blipFill>
          <p:spPr>
            <a:xfrm>
              <a:off x="12267730" y="11156251"/>
              <a:ext cx="5090172" cy="793491"/>
            </a:xfrm>
            <a:prstGeom prst="rect">
              <a:avLst/>
            </a:prstGeom>
          </p:spPr>
        </p:pic>
        <p:pic>
          <p:nvPicPr>
            <p:cNvPr id="22" name="object 22"/>
            <p:cNvPicPr/>
            <p:nvPr/>
          </p:nvPicPr>
          <p:blipFill>
            <a:blip r:embed="rId6" cstate="print"/>
            <a:stretch>
              <a:fillRect/>
            </a:stretch>
          </p:blipFill>
          <p:spPr>
            <a:xfrm>
              <a:off x="12267730" y="11947715"/>
              <a:ext cx="5512257" cy="396684"/>
            </a:xfrm>
            <a:prstGeom prst="rect">
              <a:avLst/>
            </a:prstGeom>
          </p:spPr>
        </p:pic>
        <p:sp>
          <p:nvSpPr>
            <p:cNvPr id="23" name="object 23"/>
            <p:cNvSpPr/>
            <p:nvPr/>
          </p:nvSpPr>
          <p:spPr>
            <a:xfrm>
              <a:off x="13516720" y="9575800"/>
              <a:ext cx="4263390" cy="2768600"/>
            </a:xfrm>
            <a:custGeom>
              <a:avLst/>
              <a:gdLst/>
              <a:ahLst/>
              <a:cxnLst/>
              <a:rect l="l" t="t" r="r" b="b"/>
              <a:pathLst>
                <a:path w="4263390" h="2768600">
                  <a:moveTo>
                    <a:pt x="4263275" y="0"/>
                  </a:moveTo>
                  <a:lnTo>
                    <a:pt x="0" y="2768600"/>
                  </a:lnTo>
                  <a:lnTo>
                    <a:pt x="4263275" y="2768600"/>
                  </a:lnTo>
                  <a:lnTo>
                    <a:pt x="4263275" y="0"/>
                  </a:lnTo>
                  <a:close/>
                </a:path>
              </a:pathLst>
            </a:custGeom>
            <a:solidFill>
              <a:srgbClr val="78F9AD"/>
            </a:solidFill>
          </p:spPr>
          <p:txBody>
            <a:bodyPr wrap="square" lIns="0" tIns="0" rIns="0" bIns="0" rtlCol="0"/>
            <a:lstStyle/>
            <a:p>
              <a:endParaRPr/>
            </a:p>
          </p:txBody>
        </p:sp>
        <p:sp>
          <p:nvSpPr>
            <p:cNvPr id="24" name="object 24"/>
            <p:cNvSpPr/>
            <p:nvPr/>
          </p:nvSpPr>
          <p:spPr>
            <a:xfrm>
              <a:off x="15521491" y="11643157"/>
              <a:ext cx="1628139" cy="238125"/>
            </a:xfrm>
            <a:custGeom>
              <a:avLst/>
              <a:gdLst/>
              <a:ahLst/>
              <a:cxnLst/>
              <a:rect l="l" t="t" r="r" b="b"/>
              <a:pathLst>
                <a:path w="1628140" h="238125">
                  <a:moveTo>
                    <a:pt x="59880" y="0"/>
                  </a:moveTo>
                  <a:lnTo>
                    <a:pt x="56426" y="0"/>
                  </a:lnTo>
                  <a:lnTo>
                    <a:pt x="35717" y="3762"/>
                  </a:lnTo>
                  <a:lnTo>
                    <a:pt x="19977" y="14600"/>
                  </a:lnTo>
                  <a:lnTo>
                    <a:pt x="9970" y="31841"/>
                  </a:lnTo>
                  <a:lnTo>
                    <a:pt x="6464" y="54813"/>
                  </a:lnTo>
                  <a:lnTo>
                    <a:pt x="6464" y="74587"/>
                  </a:lnTo>
                  <a:lnTo>
                    <a:pt x="10260" y="104313"/>
                  </a:lnTo>
                  <a:lnTo>
                    <a:pt x="21970" y="125023"/>
                  </a:lnTo>
                  <a:lnTo>
                    <a:pt x="42083" y="137139"/>
                  </a:lnTo>
                  <a:lnTo>
                    <a:pt x="71081" y="141084"/>
                  </a:lnTo>
                  <a:lnTo>
                    <a:pt x="221411" y="141084"/>
                  </a:lnTo>
                  <a:lnTo>
                    <a:pt x="221411" y="180632"/>
                  </a:lnTo>
                  <a:lnTo>
                    <a:pt x="214960" y="187363"/>
                  </a:lnTo>
                  <a:lnTo>
                    <a:pt x="30149" y="187363"/>
                  </a:lnTo>
                  <a:lnTo>
                    <a:pt x="0" y="237693"/>
                  </a:lnTo>
                  <a:lnTo>
                    <a:pt x="210210" y="237693"/>
                  </a:lnTo>
                  <a:lnTo>
                    <a:pt x="238662" y="233557"/>
                  </a:lnTo>
                  <a:lnTo>
                    <a:pt x="258835" y="221122"/>
                  </a:lnTo>
                  <a:lnTo>
                    <a:pt x="270850" y="200349"/>
                  </a:lnTo>
                  <a:lnTo>
                    <a:pt x="274828" y="171196"/>
                  </a:lnTo>
                  <a:lnTo>
                    <a:pt x="274828" y="145135"/>
                  </a:lnTo>
                  <a:lnTo>
                    <a:pt x="271214" y="122418"/>
                  </a:lnTo>
                  <a:lnTo>
                    <a:pt x="260775" y="105305"/>
                  </a:lnTo>
                  <a:lnTo>
                    <a:pt x="244117" y="94511"/>
                  </a:lnTo>
                  <a:lnTo>
                    <a:pt x="221843" y="90754"/>
                  </a:lnTo>
                  <a:lnTo>
                    <a:pt x="66344" y="90754"/>
                  </a:lnTo>
                  <a:lnTo>
                    <a:pt x="59880" y="84023"/>
                  </a:lnTo>
                  <a:lnTo>
                    <a:pt x="59880" y="0"/>
                  </a:lnTo>
                  <a:close/>
                </a:path>
                <a:path w="1628140" h="238125">
                  <a:moveTo>
                    <a:pt x="269659" y="0"/>
                  </a:moveTo>
                  <a:lnTo>
                    <a:pt x="82283" y="0"/>
                  </a:lnTo>
                  <a:lnTo>
                    <a:pt x="113296" y="49415"/>
                  </a:lnTo>
                  <a:lnTo>
                    <a:pt x="239509" y="49415"/>
                  </a:lnTo>
                  <a:lnTo>
                    <a:pt x="269659" y="0"/>
                  </a:lnTo>
                  <a:close/>
                </a:path>
                <a:path w="1628140" h="238125">
                  <a:moveTo>
                    <a:pt x="1184592" y="0"/>
                  </a:moveTo>
                  <a:lnTo>
                    <a:pt x="993762" y="0"/>
                  </a:lnTo>
                  <a:lnTo>
                    <a:pt x="993762" y="237693"/>
                  </a:lnTo>
                  <a:lnTo>
                    <a:pt x="1184592" y="237693"/>
                  </a:lnTo>
                  <a:lnTo>
                    <a:pt x="1222579" y="231472"/>
                  </a:lnTo>
                  <a:lnTo>
                    <a:pt x="1250713" y="213540"/>
                  </a:lnTo>
                  <a:lnTo>
                    <a:pt x="1267280" y="186474"/>
                  </a:lnTo>
                  <a:lnTo>
                    <a:pt x="1048042" y="186474"/>
                  </a:lnTo>
                  <a:lnTo>
                    <a:pt x="1048042" y="51219"/>
                  </a:lnTo>
                  <a:lnTo>
                    <a:pt x="1267283" y="51219"/>
                  </a:lnTo>
                  <a:lnTo>
                    <a:pt x="1250713" y="24150"/>
                  </a:lnTo>
                  <a:lnTo>
                    <a:pt x="1222579" y="6220"/>
                  </a:lnTo>
                  <a:lnTo>
                    <a:pt x="1184592" y="0"/>
                  </a:lnTo>
                  <a:close/>
                </a:path>
                <a:path w="1628140" h="238125">
                  <a:moveTo>
                    <a:pt x="1267283" y="51219"/>
                  </a:moveTo>
                  <a:lnTo>
                    <a:pt x="1183297" y="51219"/>
                  </a:lnTo>
                  <a:lnTo>
                    <a:pt x="1198469" y="53816"/>
                  </a:lnTo>
                  <a:lnTo>
                    <a:pt x="1210005" y="61215"/>
                  </a:lnTo>
                  <a:lnTo>
                    <a:pt x="1217340" y="72827"/>
                  </a:lnTo>
                  <a:lnTo>
                    <a:pt x="1219911" y="88061"/>
                  </a:lnTo>
                  <a:lnTo>
                    <a:pt x="1219911" y="149618"/>
                  </a:lnTo>
                  <a:lnTo>
                    <a:pt x="1217340" y="164855"/>
                  </a:lnTo>
                  <a:lnTo>
                    <a:pt x="1210005" y="176471"/>
                  </a:lnTo>
                  <a:lnTo>
                    <a:pt x="1198469" y="183874"/>
                  </a:lnTo>
                  <a:lnTo>
                    <a:pt x="1183297" y="186474"/>
                  </a:lnTo>
                  <a:lnTo>
                    <a:pt x="1267280" y="186474"/>
                  </a:lnTo>
                  <a:lnTo>
                    <a:pt x="1268186" y="184993"/>
                  </a:lnTo>
                  <a:lnTo>
                    <a:pt x="1274191" y="146926"/>
                  </a:lnTo>
                  <a:lnTo>
                    <a:pt x="1274191" y="90754"/>
                  </a:lnTo>
                  <a:lnTo>
                    <a:pt x="1268186" y="52694"/>
                  </a:lnTo>
                  <a:lnTo>
                    <a:pt x="1267283" y="51219"/>
                  </a:lnTo>
                  <a:close/>
                </a:path>
                <a:path w="1628140" h="238125">
                  <a:moveTo>
                    <a:pt x="846175" y="0"/>
                  </a:moveTo>
                  <a:lnTo>
                    <a:pt x="729437" y="0"/>
                  </a:lnTo>
                  <a:lnTo>
                    <a:pt x="692576" y="6058"/>
                  </a:lnTo>
                  <a:lnTo>
                    <a:pt x="665248" y="23533"/>
                  </a:lnTo>
                  <a:lnTo>
                    <a:pt x="648351" y="51219"/>
                  </a:lnTo>
                  <a:lnTo>
                    <a:pt x="648259" y="51370"/>
                  </a:lnTo>
                  <a:lnTo>
                    <a:pt x="642416" y="88519"/>
                  </a:lnTo>
                  <a:lnTo>
                    <a:pt x="642416" y="149174"/>
                  </a:lnTo>
                  <a:lnTo>
                    <a:pt x="648259" y="186322"/>
                  </a:lnTo>
                  <a:lnTo>
                    <a:pt x="665248" y="214160"/>
                  </a:lnTo>
                  <a:lnTo>
                    <a:pt x="692576" y="231634"/>
                  </a:lnTo>
                  <a:lnTo>
                    <a:pt x="729437" y="237693"/>
                  </a:lnTo>
                  <a:lnTo>
                    <a:pt x="846175" y="237693"/>
                  </a:lnTo>
                  <a:lnTo>
                    <a:pt x="883036" y="231634"/>
                  </a:lnTo>
                  <a:lnTo>
                    <a:pt x="910364" y="214160"/>
                  </a:lnTo>
                  <a:lnTo>
                    <a:pt x="927261" y="186474"/>
                  </a:lnTo>
                  <a:lnTo>
                    <a:pt x="730732" y="186474"/>
                  </a:lnTo>
                  <a:lnTo>
                    <a:pt x="716691" y="184036"/>
                  </a:lnTo>
                  <a:lnTo>
                    <a:pt x="705961" y="177090"/>
                  </a:lnTo>
                  <a:lnTo>
                    <a:pt x="699107" y="166184"/>
                  </a:lnTo>
                  <a:lnTo>
                    <a:pt x="696696" y="151866"/>
                  </a:lnTo>
                  <a:lnTo>
                    <a:pt x="696696" y="85813"/>
                  </a:lnTo>
                  <a:lnTo>
                    <a:pt x="699107" y="71498"/>
                  </a:lnTo>
                  <a:lnTo>
                    <a:pt x="705961" y="60596"/>
                  </a:lnTo>
                  <a:lnTo>
                    <a:pt x="716691" y="53654"/>
                  </a:lnTo>
                  <a:lnTo>
                    <a:pt x="730732" y="51219"/>
                  </a:lnTo>
                  <a:lnTo>
                    <a:pt x="927261" y="51219"/>
                  </a:lnTo>
                  <a:lnTo>
                    <a:pt x="910364" y="23533"/>
                  </a:lnTo>
                  <a:lnTo>
                    <a:pt x="883036" y="6058"/>
                  </a:lnTo>
                  <a:lnTo>
                    <a:pt x="846175" y="0"/>
                  </a:lnTo>
                  <a:close/>
                </a:path>
                <a:path w="1628140" h="238125">
                  <a:moveTo>
                    <a:pt x="927261" y="51219"/>
                  </a:moveTo>
                  <a:lnTo>
                    <a:pt x="844880" y="51219"/>
                  </a:lnTo>
                  <a:lnTo>
                    <a:pt x="858920" y="53654"/>
                  </a:lnTo>
                  <a:lnTo>
                    <a:pt x="869651" y="60596"/>
                  </a:lnTo>
                  <a:lnTo>
                    <a:pt x="876505" y="71498"/>
                  </a:lnTo>
                  <a:lnTo>
                    <a:pt x="878916" y="85813"/>
                  </a:lnTo>
                  <a:lnTo>
                    <a:pt x="878916" y="151866"/>
                  </a:lnTo>
                  <a:lnTo>
                    <a:pt x="876505" y="166184"/>
                  </a:lnTo>
                  <a:lnTo>
                    <a:pt x="869651" y="177090"/>
                  </a:lnTo>
                  <a:lnTo>
                    <a:pt x="858920" y="184036"/>
                  </a:lnTo>
                  <a:lnTo>
                    <a:pt x="844880" y="186474"/>
                  </a:lnTo>
                  <a:lnTo>
                    <a:pt x="927261" y="186474"/>
                  </a:lnTo>
                  <a:lnTo>
                    <a:pt x="927353" y="186322"/>
                  </a:lnTo>
                  <a:lnTo>
                    <a:pt x="933196" y="149174"/>
                  </a:lnTo>
                  <a:lnTo>
                    <a:pt x="933196" y="88519"/>
                  </a:lnTo>
                  <a:lnTo>
                    <a:pt x="927353" y="51370"/>
                  </a:lnTo>
                  <a:lnTo>
                    <a:pt x="927261" y="51219"/>
                  </a:lnTo>
                  <a:close/>
                </a:path>
                <a:path w="1628140" h="238125">
                  <a:moveTo>
                    <a:pt x="1499755" y="0"/>
                  </a:moveTo>
                  <a:lnTo>
                    <a:pt x="1424368" y="0"/>
                  </a:lnTo>
                  <a:lnTo>
                    <a:pt x="1296428" y="237693"/>
                  </a:lnTo>
                  <a:lnTo>
                    <a:pt x="1357172" y="237693"/>
                  </a:lnTo>
                  <a:lnTo>
                    <a:pt x="1405420" y="148272"/>
                  </a:lnTo>
                  <a:lnTo>
                    <a:pt x="1579564" y="148272"/>
                  </a:lnTo>
                  <a:lnTo>
                    <a:pt x="1578115" y="145580"/>
                  </a:lnTo>
                  <a:lnTo>
                    <a:pt x="1406702" y="145580"/>
                  </a:lnTo>
                  <a:lnTo>
                    <a:pt x="1461414" y="44475"/>
                  </a:lnTo>
                  <a:lnTo>
                    <a:pt x="1523694" y="44475"/>
                  </a:lnTo>
                  <a:lnTo>
                    <a:pt x="1499755" y="0"/>
                  </a:lnTo>
                  <a:close/>
                </a:path>
                <a:path w="1628140" h="238125">
                  <a:moveTo>
                    <a:pt x="1579564" y="148272"/>
                  </a:moveTo>
                  <a:lnTo>
                    <a:pt x="1405420" y="148272"/>
                  </a:lnTo>
                  <a:lnTo>
                    <a:pt x="1434706" y="196799"/>
                  </a:lnTo>
                  <a:lnTo>
                    <a:pt x="1543697" y="196799"/>
                  </a:lnTo>
                  <a:lnTo>
                    <a:pt x="1565656" y="237693"/>
                  </a:lnTo>
                  <a:lnTo>
                    <a:pt x="1627695" y="237693"/>
                  </a:lnTo>
                  <a:lnTo>
                    <a:pt x="1579564" y="148272"/>
                  </a:lnTo>
                  <a:close/>
                </a:path>
                <a:path w="1628140" h="238125">
                  <a:moveTo>
                    <a:pt x="1523694" y="44475"/>
                  </a:moveTo>
                  <a:lnTo>
                    <a:pt x="1461414" y="44475"/>
                  </a:lnTo>
                  <a:lnTo>
                    <a:pt x="1516126" y="145580"/>
                  </a:lnTo>
                  <a:lnTo>
                    <a:pt x="1578115" y="145580"/>
                  </a:lnTo>
                  <a:lnTo>
                    <a:pt x="1523694" y="44475"/>
                  </a:lnTo>
                  <a:close/>
                </a:path>
                <a:path w="1628140" h="238125">
                  <a:moveTo>
                    <a:pt x="388835" y="0"/>
                  </a:moveTo>
                  <a:lnTo>
                    <a:pt x="334556" y="0"/>
                  </a:lnTo>
                  <a:lnTo>
                    <a:pt x="334556" y="237693"/>
                  </a:lnTo>
                  <a:lnTo>
                    <a:pt x="388835" y="237693"/>
                  </a:lnTo>
                  <a:lnTo>
                    <a:pt x="388835" y="143776"/>
                  </a:lnTo>
                  <a:lnTo>
                    <a:pt x="533231" y="143776"/>
                  </a:lnTo>
                  <a:lnTo>
                    <a:pt x="507301" y="118173"/>
                  </a:lnTo>
                  <a:lnTo>
                    <a:pt x="533071" y="92557"/>
                  </a:lnTo>
                  <a:lnTo>
                    <a:pt x="388835" y="92557"/>
                  </a:lnTo>
                  <a:lnTo>
                    <a:pt x="388835" y="0"/>
                  </a:lnTo>
                  <a:close/>
                </a:path>
                <a:path w="1628140" h="238125">
                  <a:moveTo>
                    <a:pt x="533231" y="143776"/>
                  </a:moveTo>
                  <a:lnTo>
                    <a:pt x="458622" y="143776"/>
                  </a:lnTo>
                  <a:lnTo>
                    <a:pt x="552094" y="237693"/>
                  </a:lnTo>
                  <a:lnTo>
                    <a:pt x="628345" y="237693"/>
                  </a:lnTo>
                  <a:lnTo>
                    <a:pt x="533231" y="143776"/>
                  </a:lnTo>
                  <a:close/>
                </a:path>
                <a:path w="1628140" h="238125">
                  <a:moveTo>
                    <a:pt x="626186" y="0"/>
                  </a:moveTo>
                  <a:lnTo>
                    <a:pt x="554253" y="0"/>
                  </a:lnTo>
                  <a:lnTo>
                    <a:pt x="460768" y="92557"/>
                  </a:lnTo>
                  <a:lnTo>
                    <a:pt x="533071" y="92557"/>
                  </a:lnTo>
                  <a:lnTo>
                    <a:pt x="626186" y="0"/>
                  </a:lnTo>
                  <a:close/>
                </a:path>
              </a:pathLst>
            </a:custGeom>
            <a:solidFill>
              <a:srgbClr val="0E392E"/>
            </a:solidFill>
          </p:spPr>
          <p:txBody>
            <a:bodyPr wrap="square" lIns="0" tIns="0" rIns="0" bIns="0" rtlCol="0"/>
            <a:lstStyle/>
            <a:p>
              <a:endParaRPr/>
            </a:p>
          </p:txBody>
        </p:sp>
        <p:sp>
          <p:nvSpPr>
            <p:cNvPr id="25" name="object 25"/>
            <p:cNvSpPr/>
            <p:nvPr/>
          </p:nvSpPr>
          <p:spPr>
            <a:xfrm>
              <a:off x="0" y="0"/>
              <a:ext cx="17780000" cy="4077970"/>
            </a:xfrm>
            <a:custGeom>
              <a:avLst/>
              <a:gdLst/>
              <a:ahLst/>
              <a:cxnLst/>
              <a:rect l="l" t="t" r="r" b="b"/>
              <a:pathLst>
                <a:path w="17780000" h="4077970">
                  <a:moveTo>
                    <a:pt x="17780000" y="0"/>
                  </a:moveTo>
                  <a:lnTo>
                    <a:pt x="0" y="0"/>
                  </a:lnTo>
                  <a:lnTo>
                    <a:pt x="0" y="4077737"/>
                  </a:lnTo>
                  <a:lnTo>
                    <a:pt x="17780000" y="298479"/>
                  </a:lnTo>
                  <a:lnTo>
                    <a:pt x="17780000" y="0"/>
                  </a:lnTo>
                  <a:close/>
                </a:path>
              </a:pathLst>
            </a:custGeom>
            <a:solidFill>
              <a:srgbClr val="78F9AD"/>
            </a:solidFill>
          </p:spPr>
          <p:txBody>
            <a:bodyPr wrap="square" lIns="0" tIns="0" rIns="0" bIns="0" rtlCol="0"/>
            <a:lstStyle/>
            <a:p>
              <a:endParaRPr dirty="0"/>
            </a:p>
          </p:txBody>
        </p:sp>
      </p:grpSp>
      <p:sp>
        <p:nvSpPr>
          <p:cNvPr id="26" name="object 26"/>
          <p:cNvSpPr txBox="1">
            <a:spLocks noGrp="1"/>
          </p:cNvSpPr>
          <p:nvPr>
            <p:ph type="title"/>
          </p:nvPr>
        </p:nvSpPr>
        <p:spPr>
          <a:xfrm>
            <a:off x="407605" y="254856"/>
            <a:ext cx="11746468" cy="1777410"/>
          </a:xfrm>
          <a:prstGeom prst="rect">
            <a:avLst/>
          </a:prstGeom>
        </p:spPr>
        <p:txBody>
          <a:bodyPr vert="horz" wrap="square" lIns="0" tIns="101600" rIns="0" bIns="0" rtlCol="0">
            <a:spAutoFit/>
          </a:bodyPr>
          <a:lstStyle/>
          <a:p>
            <a:pPr marL="12700" marR="5080" algn="l">
              <a:lnSpc>
                <a:spcPts val="6000"/>
              </a:lnSpc>
              <a:spcBef>
                <a:spcPts val="800"/>
              </a:spcBef>
              <a:tabLst>
                <a:tab pos="1637030" algn="l"/>
                <a:tab pos="2181860" algn="l"/>
                <a:tab pos="3929379" algn="l"/>
                <a:tab pos="4464050" algn="l"/>
                <a:tab pos="6029325" algn="l"/>
                <a:tab pos="6112510" algn="l"/>
                <a:tab pos="6854825" algn="l"/>
              </a:tabLst>
            </a:pPr>
            <a:r>
              <a:rPr lang="en-US" sz="3600" dirty="0"/>
              <a:t>SKODA AUTO: </a:t>
            </a:r>
            <a:r>
              <a:rPr lang="el-GR" sz="3600" dirty="0"/>
              <a:t>Το 2024 ήταν χρονιά ρεκόρ</a:t>
            </a:r>
            <a:r>
              <a:rPr lang="en-US" sz="3600" dirty="0"/>
              <a:t>!</a:t>
            </a:r>
            <a:endParaRPr lang="el-GR" sz="3600" dirty="0"/>
          </a:p>
          <a:p>
            <a:pPr marL="16510" marR="5410835" algn="l">
              <a:lnSpc>
                <a:spcPct val="100000"/>
              </a:lnSpc>
              <a:spcBef>
                <a:spcPts val="1260"/>
              </a:spcBef>
            </a:pPr>
            <a:r>
              <a:rPr lang="el-GR" sz="2400" b="0" i="1" dirty="0">
                <a:latin typeface="SKODA Next"/>
                <a:cs typeface="SKODA Next"/>
              </a:rPr>
              <a:t>Θέτοντας τα θεμέλια για μακροπρόθεσμη ανθεκτικότητα</a:t>
            </a:r>
          </a:p>
        </p:txBody>
      </p:sp>
      <p:sp>
        <p:nvSpPr>
          <p:cNvPr id="27" name="object 27"/>
          <p:cNvSpPr txBox="1"/>
          <p:nvPr/>
        </p:nvSpPr>
        <p:spPr>
          <a:xfrm>
            <a:off x="10807648" y="1754590"/>
            <a:ext cx="6552565" cy="1288943"/>
          </a:xfrm>
          <a:prstGeom prst="rect">
            <a:avLst/>
          </a:prstGeom>
        </p:spPr>
        <p:txBody>
          <a:bodyPr vert="horz" wrap="square" lIns="0" tIns="2540" rIns="0" bIns="0" rtlCol="0">
            <a:spAutoFit/>
          </a:bodyPr>
          <a:lstStyle/>
          <a:p>
            <a:pPr marL="12700" marR="135890">
              <a:lnSpc>
                <a:spcPct val="104200"/>
              </a:lnSpc>
              <a:spcBef>
                <a:spcPts val="20"/>
              </a:spcBef>
            </a:pPr>
            <a:r>
              <a:rPr lang="el-GR" sz="1600" b="0" dirty="0">
                <a:solidFill>
                  <a:srgbClr val="FFFFFF"/>
                </a:solidFill>
                <a:latin typeface="SKODA Next Light"/>
                <a:cs typeface="SKODA Next Light"/>
              </a:rPr>
              <a:t>Το 2024, το </a:t>
            </a:r>
            <a:r>
              <a:rPr lang="en-US" sz="1600" dirty="0">
                <a:solidFill>
                  <a:srgbClr val="FFFFFF"/>
                </a:solidFill>
                <a:latin typeface="SKODA Next Light"/>
                <a:cs typeface="SKODA Next Light"/>
              </a:rPr>
              <a:t>S</a:t>
            </a:r>
            <a:r>
              <a:rPr lang="el-GR" sz="1600" b="0" dirty="0">
                <a:solidFill>
                  <a:srgbClr val="FFFFFF"/>
                </a:solidFill>
                <a:latin typeface="SKODA Next Light"/>
                <a:cs typeface="SKODA Next Light"/>
              </a:rPr>
              <a:t>koda Auto Group πέτυχε </a:t>
            </a:r>
            <a:r>
              <a:rPr lang="el-GR" sz="1600" b="1" dirty="0">
                <a:solidFill>
                  <a:srgbClr val="FFFFFF"/>
                </a:solidFill>
                <a:latin typeface="SKODA Next"/>
                <a:cs typeface="SKODA Next"/>
              </a:rPr>
              <a:t>τα υψηλότερα έσοδα από πωλήσεις των 27,8 δισ. ευρώ</a:t>
            </a:r>
            <a:r>
              <a:rPr lang="el-GR" sz="1600" b="0" dirty="0">
                <a:solidFill>
                  <a:srgbClr val="FFFFFF"/>
                </a:solidFill>
                <a:latin typeface="SKODA Next Light"/>
                <a:cs typeface="SKODA Next Light"/>
              </a:rPr>
              <a:t>, με </a:t>
            </a:r>
            <a:r>
              <a:rPr lang="el-GR" sz="1600" b="1" dirty="0">
                <a:solidFill>
                  <a:srgbClr val="FFFFFF"/>
                </a:solidFill>
                <a:latin typeface="SKODA Next"/>
                <a:cs typeface="SKODA Next"/>
              </a:rPr>
              <a:t>λειτουργικά κέρδη 2,3 δισ. ευρώ </a:t>
            </a:r>
            <a:r>
              <a:rPr lang="el-GR" sz="1600" b="0" dirty="0">
                <a:solidFill>
                  <a:srgbClr val="FFFFFF"/>
                </a:solidFill>
                <a:latin typeface="SKODA Next Light"/>
                <a:cs typeface="SKODA Next Light"/>
              </a:rPr>
              <a:t>(+30% ετησίως) και</a:t>
            </a:r>
            <a:r>
              <a:rPr lang="en-US" sz="1600" b="0" dirty="0">
                <a:solidFill>
                  <a:srgbClr val="FFFFFF"/>
                </a:solidFill>
                <a:latin typeface="SKODA Next Light"/>
                <a:cs typeface="SKODA Next Light"/>
              </a:rPr>
              <a:t> </a:t>
            </a:r>
            <a:r>
              <a:rPr lang="el-GR" sz="1600" b="0" dirty="0">
                <a:solidFill>
                  <a:srgbClr val="FFFFFF"/>
                </a:solidFill>
                <a:latin typeface="SKODA Next Light"/>
                <a:cs typeface="SKODA Next Light"/>
              </a:rPr>
              <a:t>απόδοση επί των πωλήσεων </a:t>
            </a:r>
            <a:r>
              <a:rPr lang="el-GR" sz="1600" b="1" dirty="0">
                <a:solidFill>
                  <a:srgbClr val="FFFFFF"/>
                </a:solidFill>
                <a:latin typeface="SKODA Next"/>
                <a:cs typeface="SKODA Next"/>
              </a:rPr>
              <a:t>8.3%</a:t>
            </a:r>
            <a:r>
              <a:rPr lang="el-GR" sz="1600" b="0" dirty="0">
                <a:solidFill>
                  <a:srgbClr val="FFFFFF"/>
                </a:solidFill>
                <a:latin typeface="SKODA Next Light"/>
                <a:cs typeface="SKODA Next Light"/>
              </a:rPr>
              <a:t>. Η </a:t>
            </a:r>
            <a:r>
              <a:rPr lang="en-US" sz="1600" dirty="0">
                <a:solidFill>
                  <a:srgbClr val="FFFFFF"/>
                </a:solidFill>
                <a:latin typeface="SKODA Next Light"/>
                <a:cs typeface="SKODA Next Light"/>
              </a:rPr>
              <a:t>s</a:t>
            </a:r>
            <a:r>
              <a:rPr lang="el-GR" sz="1600" b="0" dirty="0">
                <a:solidFill>
                  <a:srgbClr val="FFFFFF"/>
                </a:solidFill>
                <a:latin typeface="SKODA Next Light"/>
                <a:cs typeface="SKODA Next Light"/>
              </a:rPr>
              <a:t>koda παρέδωσε </a:t>
            </a:r>
            <a:r>
              <a:rPr lang="el-GR" sz="1600" b="1" dirty="0">
                <a:solidFill>
                  <a:srgbClr val="FFFFFF"/>
                </a:solidFill>
                <a:latin typeface="SKODA Next"/>
                <a:cs typeface="SKODA Next"/>
              </a:rPr>
              <a:t>926.600 vehicles</a:t>
            </a:r>
            <a:r>
              <a:rPr lang="en-US" sz="1600" b="1" dirty="0">
                <a:solidFill>
                  <a:srgbClr val="FFFFFF"/>
                </a:solidFill>
                <a:latin typeface="SKODA Next"/>
                <a:cs typeface="SKODA Next"/>
              </a:rPr>
              <a:t> </a:t>
            </a:r>
            <a:r>
              <a:rPr lang="el-GR" sz="1600" b="0" dirty="0">
                <a:solidFill>
                  <a:srgbClr val="FFFFFF"/>
                </a:solidFill>
                <a:latin typeface="SKODA Next Light"/>
                <a:cs typeface="SKODA Next Light"/>
              </a:rPr>
              <a:t>σε πελάτες παγκοσμίως, σημειώνοντας αύξηση </a:t>
            </a:r>
            <a:r>
              <a:rPr lang="el-GR" sz="1600" b="1" dirty="0">
                <a:solidFill>
                  <a:srgbClr val="FFFFFF"/>
                </a:solidFill>
                <a:latin typeface="SKODA Next"/>
                <a:cs typeface="SKODA Next"/>
              </a:rPr>
              <a:t>6.9% </a:t>
            </a:r>
            <a:r>
              <a:rPr lang="el-GR" sz="1600" b="0" dirty="0">
                <a:solidFill>
                  <a:srgbClr val="FFFFFF"/>
                </a:solidFill>
                <a:latin typeface="SKODA Next Light"/>
                <a:cs typeface="SKODA Next Light"/>
              </a:rPr>
              <a:t>από έτος σε έτος.</a:t>
            </a:r>
          </a:p>
        </p:txBody>
      </p:sp>
      <p:sp>
        <p:nvSpPr>
          <p:cNvPr id="28" name="object 28"/>
          <p:cNvSpPr/>
          <p:nvPr/>
        </p:nvSpPr>
        <p:spPr>
          <a:xfrm>
            <a:off x="9069730" y="3628491"/>
            <a:ext cx="3488054" cy="322580"/>
          </a:xfrm>
          <a:custGeom>
            <a:avLst/>
            <a:gdLst/>
            <a:ahLst/>
            <a:cxnLst/>
            <a:rect l="l" t="t" r="r" b="b"/>
            <a:pathLst>
              <a:path w="3488054" h="322579">
                <a:moveTo>
                  <a:pt x="3487661" y="0"/>
                </a:moveTo>
                <a:lnTo>
                  <a:pt x="2325116" y="0"/>
                </a:lnTo>
                <a:lnTo>
                  <a:pt x="1162558" y="0"/>
                </a:lnTo>
                <a:lnTo>
                  <a:pt x="0" y="0"/>
                </a:lnTo>
                <a:lnTo>
                  <a:pt x="0" y="322326"/>
                </a:lnTo>
                <a:lnTo>
                  <a:pt x="1162558" y="322326"/>
                </a:lnTo>
                <a:lnTo>
                  <a:pt x="2325116" y="322326"/>
                </a:lnTo>
                <a:lnTo>
                  <a:pt x="3487661" y="322326"/>
                </a:lnTo>
                <a:lnTo>
                  <a:pt x="3487661" y="0"/>
                </a:lnTo>
                <a:close/>
              </a:path>
            </a:pathLst>
          </a:custGeom>
          <a:solidFill>
            <a:srgbClr val="78F9AD"/>
          </a:solidFill>
        </p:spPr>
        <p:txBody>
          <a:bodyPr wrap="square" lIns="0" tIns="0" rIns="0" bIns="0" rtlCol="0"/>
          <a:lstStyle/>
          <a:p>
            <a:endParaRPr/>
          </a:p>
        </p:txBody>
      </p:sp>
      <p:graphicFrame>
        <p:nvGraphicFramePr>
          <p:cNvPr id="29" name="object 29"/>
          <p:cNvGraphicFramePr>
            <a:graphicFrameLocks noGrp="1"/>
          </p:cNvGraphicFramePr>
          <p:nvPr>
            <p:extLst>
              <p:ext uri="{D42A27DB-BD31-4B8C-83A1-F6EECF244321}">
                <p14:modId xmlns:p14="http://schemas.microsoft.com/office/powerpoint/2010/main" val="3487456267"/>
              </p:ext>
            </p:extLst>
          </p:nvPr>
        </p:nvGraphicFramePr>
        <p:xfrm>
          <a:off x="5353001" y="3542421"/>
          <a:ext cx="7190104" cy="3548822"/>
        </p:xfrm>
        <a:graphic>
          <a:graphicData uri="http://schemas.openxmlformats.org/drawingml/2006/table">
            <a:tbl>
              <a:tblPr firstRow="1" bandRow="1">
                <a:tableStyleId>{2D5ABB26-0587-4C30-8999-92F81FD0307C}</a:tableStyleId>
              </a:tblPr>
              <a:tblGrid>
                <a:gridCol w="2768600">
                  <a:extLst>
                    <a:ext uri="{9D8B030D-6E8A-4147-A177-3AD203B41FA5}">
                      <a16:colId xmlns:a16="http://schemas.microsoft.com/office/drawing/2014/main" val="20000"/>
                    </a:ext>
                  </a:extLst>
                </a:gridCol>
                <a:gridCol w="933450">
                  <a:extLst>
                    <a:ext uri="{9D8B030D-6E8A-4147-A177-3AD203B41FA5}">
                      <a16:colId xmlns:a16="http://schemas.microsoft.com/office/drawing/2014/main" val="20001"/>
                    </a:ext>
                  </a:extLst>
                </a:gridCol>
                <a:gridCol w="1162685">
                  <a:extLst>
                    <a:ext uri="{9D8B030D-6E8A-4147-A177-3AD203B41FA5}">
                      <a16:colId xmlns:a16="http://schemas.microsoft.com/office/drawing/2014/main" val="20002"/>
                    </a:ext>
                  </a:extLst>
                </a:gridCol>
                <a:gridCol w="1162685">
                  <a:extLst>
                    <a:ext uri="{9D8B030D-6E8A-4147-A177-3AD203B41FA5}">
                      <a16:colId xmlns:a16="http://schemas.microsoft.com/office/drawing/2014/main" val="20003"/>
                    </a:ext>
                  </a:extLst>
                </a:gridCol>
                <a:gridCol w="1162684">
                  <a:extLst>
                    <a:ext uri="{9D8B030D-6E8A-4147-A177-3AD203B41FA5}">
                      <a16:colId xmlns:a16="http://schemas.microsoft.com/office/drawing/2014/main" val="20004"/>
                    </a:ext>
                  </a:extLst>
                </a:gridCol>
              </a:tblGrid>
              <a:tr h="321945">
                <a:tc gridSpan="2">
                  <a:txBody>
                    <a:bodyPr/>
                    <a:lstStyle/>
                    <a:p>
                      <a:pPr>
                        <a:lnSpc>
                          <a:spcPts val="1739"/>
                        </a:lnSpc>
                      </a:pPr>
                      <a:r>
                        <a:rPr lang="el-GR" sz="2200" b="0" dirty="0">
                          <a:solidFill>
                            <a:srgbClr val="78F9AD"/>
                          </a:solidFill>
                          <a:latin typeface="SKODA Next Light"/>
                          <a:cs typeface="SKODA Next Light"/>
                        </a:rPr>
                        <a:t>Το </a:t>
                      </a:r>
                      <a:r>
                        <a:rPr lang="en-US" sz="2200" b="0" dirty="0">
                          <a:solidFill>
                            <a:srgbClr val="78F9AD"/>
                          </a:solidFill>
                          <a:latin typeface="SKODA Next Light"/>
                          <a:cs typeface="SKODA Next Light"/>
                        </a:rPr>
                        <a:t>S</a:t>
                      </a:r>
                      <a:r>
                        <a:rPr lang="el-GR" sz="2200" b="0" dirty="0">
                          <a:solidFill>
                            <a:srgbClr val="78F9AD"/>
                          </a:solidFill>
                          <a:latin typeface="SKODA Next Light"/>
                          <a:cs typeface="SKODA Next Light"/>
                        </a:rPr>
                        <a:t>koda Auto Group σε αριθμούς</a:t>
                      </a:r>
                    </a:p>
                  </a:txBody>
                  <a:tcPr marL="0" marR="0" marT="0" marB="0">
                    <a:lnR w="38100">
                      <a:solidFill>
                        <a:srgbClr val="0E392E"/>
                      </a:solidFill>
                      <a:prstDash val="solid"/>
                    </a:lnR>
                  </a:tcPr>
                </a:tc>
                <a:tc hMerge="1">
                  <a:txBody>
                    <a:bodyPr/>
                    <a:lstStyle/>
                    <a:p>
                      <a:pPr algn="l" rtl="0"/>
                      <a:endParaRPr/>
                    </a:p>
                  </a:txBody>
                  <a:tcPr marL="0" marR="0" marT="0" marB="0"/>
                </a:tc>
                <a:tc>
                  <a:txBody>
                    <a:bodyPr/>
                    <a:lstStyle/>
                    <a:p>
                      <a:pPr algn="ctr">
                        <a:lnSpc>
                          <a:spcPct val="100000"/>
                        </a:lnSpc>
                        <a:spcBef>
                          <a:spcPts val="415"/>
                        </a:spcBef>
                      </a:pPr>
                      <a:r>
                        <a:rPr lang="el-GR" sz="1300">
                          <a:solidFill>
                            <a:srgbClr val="0E392E"/>
                          </a:solidFill>
                          <a:latin typeface="SKODA Next"/>
                          <a:cs typeface="SKODA Next"/>
                        </a:rPr>
                        <a:t>2024</a:t>
                      </a:r>
                    </a:p>
                  </a:txBody>
                  <a:tcPr marL="0" marR="0" marT="52705" marB="0">
                    <a:lnL w="38100">
                      <a:solidFill>
                        <a:srgbClr val="0E392E"/>
                      </a:solidFill>
                      <a:prstDash val="solid"/>
                    </a:lnL>
                    <a:lnR w="38100">
                      <a:solidFill>
                        <a:srgbClr val="0E392E"/>
                      </a:solidFill>
                      <a:prstDash val="solid"/>
                    </a:lnR>
                    <a:solidFill>
                      <a:srgbClr val="78F9AD"/>
                    </a:solidFill>
                  </a:tcPr>
                </a:tc>
                <a:tc>
                  <a:txBody>
                    <a:bodyPr/>
                    <a:lstStyle/>
                    <a:p>
                      <a:pPr algn="ctr">
                        <a:lnSpc>
                          <a:spcPct val="100000"/>
                        </a:lnSpc>
                        <a:spcBef>
                          <a:spcPts val="415"/>
                        </a:spcBef>
                      </a:pPr>
                      <a:r>
                        <a:rPr lang="el-GR" sz="1300">
                          <a:solidFill>
                            <a:srgbClr val="0E392E"/>
                          </a:solidFill>
                          <a:latin typeface="SKODA Next"/>
                          <a:cs typeface="SKODA Next"/>
                        </a:rPr>
                        <a:t>2023</a:t>
                      </a:r>
                    </a:p>
                  </a:txBody>
                  <a:tcPr marL="0" marR="0" marT="52705" marB="0">
                    <a:lnL w="38100">
                      <a:solidFill>
                        <a:srgbClr val="0E392E"/>
                      </a:solidFill>
                      <a:prstDash val="solid"/>
                    </a:lnL>
                    <a:lnR w="38100">
                      <a:solidFill>
                        <a:srgbClr val="0E392E"/>
                      </a:solidFill>
                      <a:prstDash val="solid"/>
                    </a:lnR>
                    <a:solidFill>
                      <a:srgbClr val="78F9AD"/>
                    </a:solidFill>
                  </a:tcPr>
                </a:tc>
                <a:tc>
                  <a:txBody>
                    <a:bodyPr/>
                    <a:lstStyle/>
                    <a:p>
                      <a:pPr marL="306070">
                        <a:lnSpc>
                          <a:spcPct val="100000"/>
                        </a:lnSpc>
                        <a:spcBef>
                          <a:spcPts val="415"/>
                        </a:spcBef>
                      </a:pPr>
                      <a:r>
                        <a:rPr lang="el-GR" sz="1300">
                          <a:solidFill>
                            <a:srgbClr val="0E392E"/>
                          </a:solidFill>
                          <a:latin typeface="SKODA Next"/>
                          <a:cs typeface="SKODA Next"/>
                        </a:rPr>
                        <a:t>Αλλαγή</a:t>
                      </a:r>
                    </a:p>
                  </a:txBody>
                  <a:tcPr marL="0" marR="0" marT="52705" marB="0">
                    <a:lnL w="38100">
                      <a:solidFill>
                        <a:srgbClr val="0E392E"/>
                      </a:solidFill>
                      <a:prstDash val="solid"/>
                    </a:lnL>
                    <a:solidFill>
                      <a:srgbClr val="78F9AD"/>
                    </a:solidFill>
                  </a:tcPr>
                </a:tc>
                <a:extLst>
                  <a:ext uri="{0D108BD9-81ED-4DB2-BD59-A6C34878D82A}">
                    <a16:rowId xmlns:a16="http://schemas.microsoft.com/office/drawing/2014/main" val="10000"/>
                  </a:ext>
                </a:extLst>
              </a:tr>
              <a:tr h="438784">
                <a:tc>
                  <a:txBody>
                    <a:bodyPr/>
                    <a:lstStyle/>
                    <a:p>
                      <a:pPr marL="85090">
                        <a:lnSpc>
                          <a:spcPct val="100000"/>
                        </a:lnSpc>
                        <a:spcBef>
                          <a:spcPts val="919"/>
                        </a:spcBef>
                      </a:pPr>
                      <a:r>
                        <a:rPr lang="el-GR" sz="1300" b="0" dirty="0">
                          <a:latin typeface="SKODA Next Light"/>
                          <a:cs typeface="SKODA Next Light"/>
                        </a:rPr>
                        <a:t>Παραδόσεις σε πελάτες</a:t>
                      </a:r>
                    </a:p>
                  </a:txBody>
                  <a:tcPr marL="0" marR="0" marT="116839" marB="0">
                    <a:lnR w="38100">
                      <a:solidFill>
                        <a:srgbClr val="0E392E"/>
                      </a:solidFill>
                      <a:prstDash val="solid"/>
                    </a:lnR>
                    <a:solidFill>
                      <a:srgbClr val="D8DADA"/>
                    </a:solidFill>
                  </a:tcPr>
                </a:tc>
                <a:tc>
                  <a:txBody>
                    <a:bodyPr/>
                    <a:lstStyle/>
                    <a:p>
                      <a:pPr marL="64135">
                        <a:lnSpc>
                          <a:spcPct val="100000"/>
                        </a:lnSpc>
                        <a:spcBef>
                          <a:spcPts val="919"/>
                        </a:spcBef>
                      </a:pPr>
                      <a:r>
                        <a:rPr lang="el-GR" sz="1300" b="0">
                          <a:latin typeface="SKODA Next Light"/>
                          <a:cs typeface="SKODA Next Light"/>
                        </a:rPr>
                        <a:t>αυτοκίνητα</a:t>
                      </a:r>
                    </a:p>
                  </a:txBody>
                  <a:tcPr marL="0" marR="0" marT="116839" marB="0">
                    <a:lnL w="38100">
                      <a:solidFill>
                        <a:srgbClr val="0E392E"/>
                      </a:solidFill>
                      <a:prstDash val="solid"/>
                    </a:lnL>
                    <a:lnR w="38100">
                      <a:solidFill>
                        <a:srgbClr val="0E392E"/>
                      </a:solidFill>
                      <a:prstDash val="solid"/>
                    </a:lnR>
                    <a:solidFill>
                      <a:srgbClr val="D8DADA"/>
                    </a:solidFill>
                  </a:tcPr>
                </a:tc>
                <a:tc>
                  <a:txBody>
                    <a:bodyPr/>
                    <a:lstStyle/>
                    <a:p>
                      <a:pPr algn="ctr">
                        <a:lnSpc>
                          <a:spcPct val="100000"/>
                        </a:lnSpc>
                        <a:spcBef>
                          <a:spcPts val="919"/>
                        </a:spcBef>
                      </a:pPr>
                      <a:r>
                        <a:rPr lang="el-GR" sz="1300" b="0">
                          <a:latin typeface="SKODA Next Light"/>
                          <a:cs typeface="SKODA Next Light"/>
                        </a:rPr>
                        <a:t>926.600</a:t>
                      </a:r>
                    </a:p>
                  </a:txBody>
                  <a:tcPr marL="0" marR="0" marT="116839" marB="0">
                    <a:lnL w="38100">
                      <a:solidFill>
                        <a:srgbClr val="0E392E"/>
                      </a:solidFill>
                      <a:prstDash val="solid"/>
                    </a:lnL>
                    <a:lnR w="38100">
                      <a:solidFill>
                        <a:srgbClr val="0E392E"/>
                      </a:solidFill>
                      <a:prstDash val="solid"/>
                    </a:lnR>
                    <a:solidFill>
                      <a:srgbClr val="D8DADA"/>
                    </a:solidFill>
                  </a:tcPr>
                </a:tc>
                <a:tc>
                  <a:txBody>
                    <a:bodyPr/>
                    <a:lstStyle/>
                    <a:p>
                      <a:pPr algn="ctr">
                        <a:lnSpc>
                          <a:spcPct val="100000"/>
                        </a:lnSpc>
                        <a:spcBef>
                          <a:spcPts val="919"/>
                        </a:spcBef>
                      </a:pPr>
                      <a:r>
                        <a:rPr lang="el-GR" sz="1300" b="0">
                          <a:latin typeface="SKODA Next Light"/>
                          <a:cs typeface="SKODA Next Light"/>
                        </a:rPr>
                        <a:t>866.800</a:t>
                      </a:r>
                    </a:p>
                  </a:txBody>
                  <a:tcPr marL="0" marR="0" marT="116839" marB="0">
                    <a:lnL w="38100">
                      <a:solidFill>
                        <a:srgbClr val="0E392E"/>
                      </a:solidFill>
                      <a:prstDash val="solid"/>
                    </a:lnL>
                    <a:lnR w="38100">
                      <a:solidFill>
                        <a:srgbClr val="0E392E"/>
                      </a:solidFill>
                      <a:prstDash val="solid"/>
                    </a:lnR>
                    <a:solidFill>
                      <a:srgbClr val="D8DADA"/>
                    </a:solidFill>
                  </a:tcPr>
                </a:tc>
                <a:tc>
                  <a:txBody>
                    <a:bodyPr/>
                    <a:lstStyle/>
                    <a:p>
                      <a:pPr marL="347345">
                        <a:lnSpc>
                          <a:spcPct val="100000"/>
                        </a:lnSpc>
                        <a:spcBef>
                          <a:spcPts val="919"/>
                        </a:spcBef>
                      </a:pPr>
                      <a:r>
                        <a:rPr lang="el-GR" sz="1300" b="1">
                          <a:latin typeface="SKODA Next"/>
                          <a:cs typeface="SKODA Next"/>
                        </a:rPr>
                        <a:t>+6,9%</a:t>
                      </a:r>
                    </a:p>
                  </a:txBody>
                  <a:tcPr marL="0" marR="0" marT="116839" marB="0">
                    <a:lnL w="38100">
                      <a:solidFill>
                        <a:srgbClr val="0E392E"/>
                      </a:solidFill>
                      <a:prstDash val="solid"/>
                    </a:lnL>
                    <a:solidFill>
                      <a:srgbClr val="D8DADA"/>
                    </a:solidFill>
                  </a:tcPr>
                </a:tc>
                <a:extLst>
                  <a:ext uri="{0D108BD9-81ED-4DB2-BD59-A6C34878D82A}">
                    <a16:rowId xmlns:a16="http://schemas.microsoft.com/office/drawing/2014/main" val="10001"/>
                  </a:ext>
                </a:extLst>
              </a:tr>
              <a:tr h="453390">
                <a:tc>
                  <a:txBody>
                    <a:bodyPr/>
                    <a:lstStyle/>
                    <a:p>
                      <a:pPr marL="85090">
                        <a:lnSpc>
                          <a:spcPct val="100000"/>
                        </a:lnSpc>
                        <a:spcBef>
                          <a:spcPts val="975"/>
                        </a:spcBef>
                      </a:pPr>
                      <a:r>
                        <a:rPr lang="el-GR" sz="1300" b="0" dirty="0">
                          <a:latin typeface="SKODA Next Light"/>
                          <a:cs typeface="SKODA Next Light"/>
                        </a:rPr>
                        <a:t>Παραγωγή</a:t>
                      </a:r>
                      <a:r>
                        <a:rPr lang="el-GR" sz="1125" b="0" baseline="33333" dirty="0">
                          <a:latin typeface="SKODA Next Light"/>
                          <a:cs typeface="SKODA Next Light"/>
                        </a:rPr>
                        <a:t>*</a:t>
                      </a:r>
                    </a:p>
                  </a:txBody>
                  <a:tcPr marL="0" marR="0" marT="123825" marB="0">
                    <a:lnR w="38100">
                      <a:solidFill>
                        <a:srgbClr val="0E392E"/>
                      </a:solidFill>
                      <a:prstDash val="solid"/>
                    </a:lnR>
                    <a:solidFill>
                      <a:srgbClr val="BEC2C1"/>
                    </a:solidFill>
                  </a:tcPr>
                </a:tc>
                <a:tc>
                  <a:txBody>
                    <a:bodyPr/>
                    <a:lstStyle/>
                    <a:p>
                      <a:pPr marL="64135">
                        <a:lnSpc>
                          <a:spcPct val="100000"/>
                        </a:lnSpc>
                        <a:spcBef>
                          <a:spcPts val="975"/>
                        </a:spcBef>
                      </a:pPr>
                      <a:r>
                        <a:rPr lang="el-GR" sz="1300" b="0">
                          <a:latin typeface="SKODA Next Light"/>
                          <a:cs typeface="SKODA Next Light"/>
                        </a:rPr>
                        <a:t>αυτοκίνητα</a:t>
                      </a:r>
                    </a:p>
                  </a:txBody>
                  <a:tcPr marL="0" marR="0" marT="123825" marB="0">
                    <a:lnL w="38100">
                      <a:solidFill>
                        <a:srgbClr val="0E392E"/>
                      </a:solidFill>
                      <a:prstDash val="solid"/>
                    </a:lnL>
                    <a:lnR w="38100">
                      <a:solidFill>
                        <a:srgbClr val="0E392E"/>
                      </a:solidFill>
                      <a:prstDash val="solid"/>
                    </a:lnR>
                    <a:solidFill>
                      <a:srgbClr val="BEC2C1"/>
                    </a:solidFill>
                  </a:tcPr>
                </a:tc>
                <a:tc>
                  <a:txBody>
                    <a:bodyPr/>
                    <a:lstStyle/>
                    <a:p>
                      <a:pPr algn="ctr">
                        <a:lnSpc>
                          <a:spcPct val="100000"/>
                        </a:lnSpc>
                        <a:spcBef>
                          <a:spcPts val="975"/>
                        </a:spcBef>
                      </a:pPr>
                      <a:r>
                        <a:rPr lang="el-GR" sz="1300" b="0">
                          <a:latin typeface="SKODA Next Light"/>
                          <a:cs typeface="SKODA Next Light"/>
                        </a:rPr>
                        <a:t>1.027.300</a:t>
                      </a:r>
                    </a:p>
                  </a:txBody>
                  <a:tcPr marL="0" marR="0" marT="123825" marB="0">
                    <a:lnL w="38100">
                      <a:solidFill>
                        <a:srgbClr val="0E392E"/>
                      </a:solidFill>
                      <a:prstDash val="solid"/>
                    </a:lnL>
                    <a:lnR w="38100">
                      <a:solidFill>
                        <a:srgbClr val="0E392E"/>
                      </a:solidFill>
                      <a:prstDash val="solid"/>
                    </a:lnR>
                    <a:solidFill>
                      <a:srgbClr val="BEC2C1"/>
                    </a:solidFill>
                  </a:tcPr>
                </a:tc>
                <a:tc>
                  <a:txBody>
                    <a:bodyPr/>
                    <a:lstStyle/>
                    <a:p>
                      <a:pPr algn="ctr">
                        <a:lnSpc>
                          <a:spcPct val="100000"/>
                        </a:lnSpc>
                        <a:spcBef>
                          <a:spcPts val="975"/>
                        </a:spcBef>
                      </a:pPr>
                      <a:r>
                        <a:rPr lang="el-GR" sz="1300" b="0">
                          <a:latin typeface="SKODA Next Light"/>
                          <a:cs typeface="SKODA Next Light"/>
                        </a:rPr>
                        <a:t>1.006.800</a:t>
                      </a:r>
                    </a:p>
                  </a:txBody>
                  <a:tcPr marL="0" marR="0" marT="123825" marB="0">
                    <a:lnL w="38100">
                      <a:solidFill>
                        <a:srgbClr val="0E392E"/>
                      </a:solidFill>
                      <a:prstDash val="solid"/>
                    </a:lnL>
                    <a:lnR w="38100">
                      <a:solidFill>
                        <a:srgbClr val="0E392E"/>
                      </a:solidFill>
                      <a:prstDash val="solid"/>
                    </a:lnR>
                    <a:solidFill>
                      <a:srgbClr val="BEC2C1"/>
                    </a:solidFill>
                  </a:tcPr>
                </a:tc>
                <a:tc>
                  <a:txBody>
                    <a:bodyPr/>
                    <a:lstStyle/>
                    <a:p>
                      <a:pPr marL="346710">
                        <a:lnSpc>
                          <a:spcPct val="100000"/>
                        </a:lnSpc>
                        <a:spcBef>
                          <a:spcPts val="975"/>
                        </a:spcBef>
                      </a:pPr>
                      <a:r>
                        <a:rPr lang="el-GR" sz="1300" b="1">
                          <a:latin typeface="SKODA Next"/>
                          <a:cs typeface="SKODA Next"/>
                        </a:rPr>
                        <a:t>+2,0%</a:t>
                      </a:r>
                    </a:p>
                  </a:txBody>
                  <a:tcPr marL="0" marR="0" marT="123825" marB="0">
                    <a:lnL w="38100">
                      <a:solidFill>
                        <a:srgbClr val="0E392E"/>
                      </a:solidFill>
                      <a:prstDash val="solid"/>
                    </a:lnL>
                    <a:solidFill>
                      <a:srgbClr val="BEC2C1"/>
                    </a:solidFill>
                  </a:tcPr>
                </a:tc>
                <a:extLst>
                  <a:ext uri="{0D108BD9-81ED-4DB2-BD59-A6C34878D82A}">
                    <a16:rowId xmlns:a16="http://schemas.microsoft.com/office/drawing/2014/main" val="10002"/>
                  </a:ext>
                </a:extLst>
              </a:tr>
              <a:tr h="453390">
                <a:tc>
                  <a:txBody>
                    <a:bodyPr/>
                    <a:lstStyle/>
                    <a:p>
                      <a:pPr marL="85090">
                        <a:lnSpc>
                          <a:spcPct val="100000"/>
                        </a:lnSpc>
                        <a:spcBef>
                          <a:spcPts val="975"/>
                        </a:spcBef>
                      </a:pPr>
                      <a:r>
                        <a:rPr lang="el-GR" sz="1300" b="0">
                          <a:latin typeface="SKODA Next Light"/>
                          <a:cs typeface="SKODA Next Light"/>
                        </a:rPr>
                        <a:t>Έσοδα από πωλήσεις</a:t>
                      </a:r>
                    </a:p>
                  </a:txBody>
                  <a:tcPr marL="0" marR="0" marT="123825" marB="0">
                    <a:lnR w="38100">
                      <a:solidFill>
                        <a:srgbClr val="0E392E"/>
                      </a:solidFill>
                      <a:prstDash val="solid"/>
                    </a:lnR>
                    <a:solidFill>
                      <a:srgbClr val="D8DADA"/>
                    </a:solidFill>
                  </a:tcPr>
                </a:tc>
                <a:tc>
                  <a:txBody>
                    <a:bodyPr/>
                    <a:lstStyle/>
                    <a:p>
                      <a:pPr marL="64135">
                        <a:lnSpc>
                          <a:spcPct val="100000"/>
                        </a:lnSpc>
                        <a:spcBef>
                          <a:spcPts val="975"/>
                        </a:spcBef>
                      </a:pPr>
                      <a:r>
                        <a:rPr lang="el-GR" sz="1300" b="0">
                          <a:latin typeface="SKODA Next Light"/>
                          <a:cs typeface="SKODA Next Light"/>
                        </a:rPr>
                        <a:t>εκατ. €</a:t>
                      </a:r>
                    </a:p>
                  </a:txBody>
                  <a:tcPr marL="0" marR="0" marT="123825" marB="0">
                    <a:lnL w="38100">
                      <a:solidFill>
                        <a:srgbClr val="0E392E"/>
                      </a:solidFill>
                      <a:prstDash val="solid"/>
                    </a:lnL>
                    <a:lnR w="38100">
                      <a:solidFill>
                        <a:srgbClr val="0E392E"/>
                      </a:solidFill>
                      <a:prstDash val="solid"/>
                    </a:lnR>
                    <a:solidFill>
                      <a:srgbClr val="D8DADA"/>
                    </a:solidFill>
                  </a:tcPr>
                </a:tc>
                <a:tc>
                  <a:txBody>
                    <a:bodyPr/>
                    <a:lstStyle/>
                    <a:p>
                      <a:pPr algn="ctr">
                        <a:lnSpc>
                          <a:spcPct val="100000"/>
                        </a:lnSpc>
                        <a:spcBef>
                          <a:spcPts val="975"/>
                        </a:spcBef>
                      </a:pPr>
                      <a:r>
                        <a:rPr lang="el-GR" sz="1300" b="0">
                          <a:latin typeface="SKODA Next Light"/>
                          <a:cs typeface="SKODA Next Light"/>
                        </a:rPr>
                        <a:t>27.787</a:t>
                      </a:r>
                    </a:p>
                  </a:txBody>
                  <a:tcPr marL="0" marR="0" marT="123825" marB="0">
                    <a:lnL w="38100">
                      <a:solidFill>
                        <a:srgbClr val="0E392E"/>
                      </a:solidFill>
                      <a:prstDash val="solid"/>
                    </a:lnL>
                    <a:lnR w="38100">
                      <a:solidFill>
                        <a:srgbClr val="0E392E"/>
                      </a:solidFill>
                      <a:prstDash val="solid"/>
                    </a:lnR>
                    <a:solidFill>
                      <a:srgbClr val="D8DADA"/>
                    </a:solidFill>
                  </a:tcPr>
                </a:tc>
                <a:tc>
                  <a:txBody>
                    <a:bodyPr/>
                    <a:lstStyle/>
                    <a:p>
                      <a:pPr algn="ctr">
                        <a:lnSpc>
                          <a:spcPct val="100000"/>
                        </a:lnSpc>
                        <a:spcBef>
                          <a:spcPts val="975"/>
                        </a:spcBef>
                      </a:pPr>
                      <a:r>
                        <a:rPr lang="el-GR" sz="1300" b="0">
                          <a:latin typeface="SKODA Next Light"/>
                          <a:cs typeface="SKODA Next Light"/>
                        </a:rPr>
                        <a:t>26.536</a:t>
                      </a:r>
                    </a:p>
                  </a:txBody>
                  <a:tcPr marL="0" marR="0" marT="123825" marB="0">
                    <a:lnL w="38100">
                      <a:solidFill>
                        <a:srgbClr val="0E392E"/>
                      </a:solidFill>
                      <a:prstDash val="solid"/>
                    </a:lnL>
                    <a:lnR w="38100">
                      <a:solidFill>
                        <a:srgbClr val="0E392E"/>
                      </a:solidFill>
                      <a:prstDash val="solid"/>
                    </a:lnR>
                    <a:solidFill>
                      <a:srgbClr val="D8DADA"/>
                    </a:solidFill>
                  </a:tcPr>
                </a:tc>
                <a:tc>
                  <a:txBody>
                    <a:bodyPr/>
                    <a:lstStyle/>
                    <a:p>
                      <a:pPr marL="353695">
                        <a:lnSpc>
                          <a:spcPct val="100000"/>
                        </a:lnSpc>
                        <a:spcBef>
                          <a:spcPts val="975"/>
                        </a:spcBef>
                      </a:pPr>
                      <a:r>
                        <a:rPr lang="el-GR" sz="1300" b="1">
                          <a:latin typeface="SKODA Next"/>
                          <a:cs typeface="SKODA Next"/>
                        </a:rPr>
                        <a:t>+4,7%</a:t>
                      </a:r>
                    </a:p>
                  </a:txBody>
                  <a:tcPr marL="0" marR="0" marT="123825" marB="0">
                    <a:lnL w="38100">
                      <a:solidFill>
                        <a:srgbClr val="0E392E"/>
                      </a:solidFill>
                      <a:prstDash val="solid"/>
                    </a:lnL>
                    <a:solidFill>
                      <a:srgbClr val="D8DADA"/>
                    </a:solidFill>
                  </a:tcPr>
                </a:tc>
                <a:extLst>
                  <a:ext uri="{0D108BD9-81ED-4DB2-BD59-A6C34878D82A}">
                    <a16:rowId xmlns:a16="http://schemas.microsoft.com/office/drawing/2014/main" val="10003"/>
                  </a:ext>
                </a:extLst>
              </a:tr>
              <a:tr h="438784">
                <a:tc>
                  <a:txBody>
                    <a:bodyPr/>
                    <a:lstStyle/>
                    <a:p>
                      <a:pPr marL="85090">
                        <a:lnSpc>
                          <a:spcPct val="100000"/>
                        </a:lnSpc>
                        <a:spcBef>
                          <a:spcPts val="919"/>
                        </a:spcBef>
                      </a:pPr>
                      <a:r>
                        <a:rPr lang="el-GR" sz="1300" b="0">
                          <a:latin typeface="SKODA Next Light"/>
                          <a:cs typeface="SKODA Next Light"/>
                        </a:rPr>
                        <a:t>Λειτουργικά κέρδη</a:t>
                      </a:r>
                    </a:p>
                  </a:txBody>
                  <a:tcPr marL="0" marR="0" marT="116839" marB="0">
                    <a:lnR w="38100">
                      <a:solidFill>
                        <a:srgbClr val="0E392E"/>
                      </a:solidFill>
                      <a:prstDash val="solid"/>
                    </a:lnR>
                    <a:solidFill>
                      <a:srgbClr val="BEC2C1"/>
                    </a:solidFill>
                  </a:tcPr>
                </a:tc>
                <a:tc>
                  <a:txBody>
                    <a:bodyPr/>
                    <a:lstStyle/>
                    <a:p>
                      <a:pPr marL="64135">
                        <a:lnSpc>
                          <a:spcPct val="100000"/>
                        </a:lnSpc>
                        <a:spcBef>
                          <a:spcPts val="919"/>
                        </a:spcBef>
                      </a:pPr>
                      <a:r>
                        <a:rPr lang="el-GR" sz="1300" b="0">
                          <a:latin typeface="SKODA Next Light"/>
                          <a:cs typeface="SKODA Next Light"/>
                        </a:rPr>
                        <a:t>εκατ. €</a:t>
                      </a:r>
                    </a:p>
                  </a:txBody>
                  <a:tcPr marL="0" marR="0" marT="116839" marB="0">
                    <a:lnL w="38100">
                      <a:solidFill>
                        <a:srgbClr val="0E392E"/>
                      </a:solidFill>
                      <a:prstDash val="solid"/>
                    </a:lnL>
                    <a:lnR w="38100">
                      <a:solidFill>
                        <a:srgbClr val="0E392E"/>
                      </a:solidFill>
                      <a:prstDash val="solid"/>
                    </a:lnR>
                    <a:solidFill>
                      <a:srgbClr val="BEC2C1"/>
                    </a:solidFill>
                  </a:tcPr>
                </a:tc>
                <a:tc>
                  <a:txBody>
                    <a:bodyPr/>
                    <a:lstStyle/>
                    <a:p>
                      <a:pPr algn="ctr">
                        <a:lnSpc>
                          <a:spcPct val="100000"/>
                        </a:lnSpc>
                        <a:spcBef>
                          <a:spcPts val="919"/>
                        </a:spcBef>
                      </a:pPr>
                      <a:r>
                        <a:rPr lang="el-GR" sz="1300" b="0">
                          <a:latin typeface="SKODA Next Light"/>
                          <a:cs typeface="SKODA Next Light"/>
                        </a:rPr>
                        <a:t>2.305</a:t>
                      </a:r>
                    </a:p>
                  </a:txBody>
                  <a:tcPr marL="0" marR="0" marT="116839" marB="0">
                    <a:lnL w="38100">
                      <a:solidFill>
                        <a:srgbClr val="0E392E"/>
                      </a:solidFill>
                      <a:prstDash val="solid"/>
                    </a:lnL>
                    <a:lnR w="38100">
                      <a:solidFill>
                        <a:srgbClr val="0E392E"/>
                      </a:solidFill>
                      <a:prstDash val="solid"/>
                    </a:lnR>
                    <a:solidFill>
                      <a:srgbClr val="BEC2C1"/>
                    </a:solidFill>
                  </a:tcPr>
                </a:tc>
                <a:tc>
                  <a:txBody>
                    <a:bodyPr/>
                    <a:lstStyle/>
                    <a:p>
                      <a:pPr algn="ctr">
                        <a:lnSpc>
                          <a:spcPct val="100000"/>
                        </a:lnSpc>
                        <a:spcBef>
                          <a:spcPts val="919"/>
                        </a:spcBef>
                      </a:pPr>
                      <a:r>
                        <a:rPr lang="el-GR" sz="1300" b="0">
                          <a:latin typeface="SKODA Next Light"/>
                          <a:cs typeface="SKODA Next Light"/>
                        </a:rPr>
                        <a:t>1.773</a:t>
                      </a:r>
                    </a:p>
                  </a:txBody>
                  <a:tcPr marL="0" marR="0" marT="116839" marB="0">
                    <a:lnL w="38100">
                      <a:solidFill>
                        <a:srgbClr val="0E392E"/>
                      </a:solidFill>
                      <a:prstDash val="solid"/>
                    </a:lnL>
                    <a:lnR w="38100">
                      <a:solidFill>
                        <a:srgbClr val="0E392E"/>
                      </a:solidFill>
                      <a:prstDash val="solid"/>
                    </a:lnR>
                    <a:solidFill>
                      <a:srgbClr val="BEC2C1"/>
                    </a:solidFill>
                  </a:tcPr>
                </a:tc>
                <a:tc>
                  <a:txBody>
                    <a:bodyPr/>
                    <a:lstStyle/>
                    <a:p>
                      <a:pPr marL="294005">
                        <a:lnSpc>
                          <a:spcPct val="100000"/>
                        </a:lnSpc>
                        <a:spcBef>
                          <a:spcPts val="919"/>
                        </a:spcBef>
                      </a:pPr>
                      <a:r>
                        <a:rPr lang="el-GR" sz="1300" b="1">
                          <a:latin typeface="SKODA Next"/>
                          <a:cs typeface="SKODA Next"/>
                        </a:rPr>
                        <a:t>+30,0%</a:t>
                      </a:r>
                    </a:p>
                  </a:txBody>
                  <a:tcPr marL="0" marR="0" marT="116839" marB="0">
                    <a:lnL w="38100">
                      <a:solidFill>
                        <a:srgbClr val="0E392E"/>
                      </a:solidFill>
                      <a:prstDash val="solid"/>
                    </a:lnL>
                    <a:solidFill>
                      <a:srgbClr val="BEC2C1"/>
                    </a:solidFill>
                  </a:tcPr>
                </a:tc>
                <a:extLst>
                  <a:ext uri="{0D108BD9-81ED-4DB2-BD59-A6C34878D82A}">
                    <a16:rowId xmlns:a16="http://schemas.microsoft.com/office/drawing/2014/main" val="10004"/>
                  </a:ext>
                </a:extLst>
              </a:tr>
              <a:tr h="438784">
                <a:tc>
                  <a:txBody>
                    <a:bodyPr/>
                    <a:lstStyle/>
                    <a:p>
                      <a:pPr marL="85090">
                        <a:lnSpc>
                          <a:spcPct val="100000"/>
                        </a:lnSpc>
                        <a:spcBef>
                          <a:spcPts val="919"/>
                        </a:spcBef>
                      </a:pPr>
                      <a:r>
                        <a:rPr lang="el-GR" sz="1300" b="0">
                          <a:latin typeface="SKODA Next Light"/>
                          <a:cs typeface="SKODA Next Light"/>
                        </a:rPr>
                        <a:t>Απόδοση επί των πωλήσεων</a:t>
                      </a:r>
                    </a:p>
                  </a:txBody>
                  <a:tcPr marL="0" marR="0" marT="116839" marB="0">
                    <a:lnR w="38100">
                      <a:solidFill>
                        <a:srgbClr val="0E392E"/>
                      </a:solidFill>
                      <a:prstDash val="solid"/>
                    </a:lnR>
                    <a:lnB w="9525">
                      <a:solidFill>
                        <a:srgbClr val="979D9C"/>
                      </a:solidFill>
                      <a:prstDash val="solid"/>
                    </a:lnB>
                    <a:solidFill>
                      <a:srgbClr val="D8DADA"/>
                    </a:solidFill>
                  </a:tcPr>
                </a:tc>
                <a:tc>
                  <a:txBody>
                    <a:bodyPr/>
                    <a:lstStyle/>
                    <a:p>
                      <a:pPr marL="64135">
                        <a:lnSpc>
                          <a:spcPct val="100000"/>
                        </a:lnSpc>
                        <a:spcBef>
                          <a:spcPts val="919"/>
                        </a:spcBef>
                      </a:pPr>
                      <a:r>
                        <a:rPr lang="el-GR" sz="1300" b="0">
                          <a:latin typeface="SKODA Next Light"/>
                          <a:cs typeface="SKODA Next Light"/>
                        </a:rPr>
                        <a:t>%</a:t>
                      </a:r>
                    </a:p>
                  </a:txBody>
                  <a:tcPr marL="0" marR="0" marT="116839" marB="0">
                    <a:lnL w="38100">
                      <a:solidFill>
                        <a:srgbClr val="0E392E"/>
                      </a:solidFill>
                      <a:prstDash val="solid"/>
                    </a:lnL>
                    <a:lnR w="38100">
                      <a:solidFill>
                        <a:srgbClr val="0E392E"/>
                      </a:solidFill>
                      <a:prstDash val="solid"/>
                    </a:lnR>
                    <a:lnB w="9525">
                      <a:solidFill>
                        <a:srgbClr val="979D9C"/>
                      </a:solidFill>
                      <a:prstDash val="solid"/>
                    </a:lnB>
                    <a:solidFill>
                      <a:srgbClr val="D8DADA"/>
                    </a:solidFill>
                  </a:tcPr>
                </a:tc>
                <a:tc>
                  <a:txBody>
                    <a:bodyPr/>
                    <a:lstStyle/>
                    <a:p>
                      <a:pPr algn="ctr">
                        <a:lnSpc>
                          <a:spcPct val="100000"/>
                        </a:lnSpc>
                        <a:spcBef>
                          <a:spcPts val="919"/>
                        </a:spcBef>
                      </a:pPr>
                      <a:r>
                        <a:rPr lang="el-GR" sz="1300" b="0">
                          <a:latin typeface="SKODA Next Light"/>
                          <a:cs typeface="SKODA Next Light"/>
                        </a:rPr>
                        <a:t>8,3</a:t>
                      </a:r>
                    </a:p>
                  </a:txBody>
                  <a:tcPr marL="0" marR="0" marT="116839" marB="0">
                    <a:lnL w="38100">
                      <a:solidFill>
                        <a:srgbClr val="0E392E"/>
                      </a:solidFill>
                      <a:prstDash val="solid"/>
                    </a:lnL>
                    <a:lnR w="38100">
                      <a:solidFill>
                        <a:srgbClr val="0E392E"/>
                      </a:solidFill>
                      <a:prstDash val="solid"/>
                    </a:lnR>
                    <a:lnB w="9525">
                      <a:solidFill>
                        <a:srgbClr val="979D9C"/>
                      </a:solidFill>
                      <a:prstDash val="solid"/>
                    </a:lnB>
                    <a:solidFill>
                      <a:srgbClr val="D8DADA"/>
                    </a:solidFill>
                  </a:tcPr>
                </a:tc>
                <a:tc>
                  <a:txBody>
                    <a:bodyPr/>
                    <a:lstStyle/>
                    <a:p>
                      <a:pPr marR="1270" algn="ctr">
                        <a:lnSpc>
                          <a:spcPct val="100000"/>
                        </a:lnSpc>
                        <a:spcBef>
                          <a:spcPts val="919"/>
                        </a:spcBef>
                      </a:pPr>
                      <a:r>
                        <a:rPr lang="el-GR" sz="1300" b="0">
                          <a:latin typeface="SKODA Next Light"/>
                          <a:cs typeface="SKODA Next Light"/>
                        </a:rPr>
                        <a:t>6,7</a:t>
                      </a:r>
                    </a:p>
                  </a:txBody>
                  <a:tcPr marL="0" marR="0" marT="116839" marB="0">
                    <a:lnL w="38100">
                      <a:solidFill>
                        <a:srgbClr val="0E392E"/>
                      </a:solidFill>
                      <a:prstDash val="solid"/>
                    </a:lnL>
                    <a:lnR w="38100">
                      <a:solidFill>
                        <a:srgbClr val="0E392E"/>
                      </a:solidFill>
                      <a:prstDash val="solid"/>
                    </a:lnR>
                    <a:lnB w="9525">
                      <a:solidFill>
                        <a:srgbClr val="979D9C"/>
                      </a:solidFill>
                      <a:prstDash val="solid"/>
                    </a:lnB>
                    <a:solidFill>
                      <a:srgbClr val="D8DADA"/>
                    </a:solidFill>
                  </a:tcPr>
                </a:tc>
                <a:tc>
                  <a:txBody>
                    <a:bodyPr/>
                    <a:lstStyle/>
                    <a:p>
                      <a:pPr marL="85090" algn="ctr">
                        <a:lnSpc>
                          <a:spcPct val="100000"/>
                        </a:lnSpc>
                        <a:spcBef>
                          <a:spcPts val="919"/>
                        </a:spcBef>
                      </a:pPr>
                      <a:r>
                        <a:rPr lang="el-GR" sz="1300" b="1">
                          <a:latin typeface="SKODA Next"/>
                          <a:cs typeface="SKODA Next"/>
                        </a:rPr>
                        <a:t>–</a:t>
                      </a:r>
                    </a:p>
                  </a:txBody>
                  <a:tcPr marL="0" marR="0" marT="116839" marB="0">
                    <a:lnL w="38100">
                      <a:solidFill>
                        <a:srgbClr val="0E392E"/>
                      </a:solidFill>
                      <a:prstDash val="solid"/>
                    </a:lnL>
                    <a:lnB w="9525">
                      <a:solidFill>
                        <a:srgbClr val="979D9C"/>
                      </a:solidFill>
                      <a:prstDash val="solid"/>
                    </a:lnB>
                    <a:solidFill>
                      <a:srgbClr val="D8DADA"/>
                    </a:solidFill>
                  </a:tcPr>
                </a:tc>
                <a:extLst>
                  <a:ext uri="{0D108BD9-81ED-4DB2-BD59-A6C34878D82A}">
                    <a16:rowId xmlns:a16="http://schemas.microsoft.com/office/drawing/2014/main" val="10005"/>
                  </a:ext>
                </a:extLst>
              </a:tr>
              <a:tr h="439420">
                <a:tc>
                  <a:txBody>
                    <a:bodyPr/>
                    <a:lstStyle/>
                    <a:p>
                      <a:pPr marL="85090">
                        <a:lnSpc>
                          <a:spcPct val="100000"/>
                        </a:lnSpc>
                        <a:spcBef>
                          <a:spcPts val="919"/>
                        </a:spcBef>
                      </a:pPr>
                      <a:r>
                        <a:rPr lang="el-GR" sz="1300" b="0">
                          <a:latin typeface="SKODA Next Light"/>
                          <a:cs typeface="SKODA Next Light"/>
                        </a:rPr>
                        <a:t>Επενδύσεις</a:t>
                      </a:r>
                    </a:p>
                  </a:txBody>
                  <a:tcPr marL="0" marR="0" marT="116839" marB="0">
                    <a:lnR w="38100">
                      <a:solidFill>
                        <a:srgbClr val="0E392E"/>
                      </a:solidFill>
                      <a:prstDash val="solid"/>
                    </a:lnR>
                    <a:lnT w="9525">
                      <a:solidFill>
                        <a:srgbClr val="979D9C"/>
                      </a:solidFill>
                      <a:prstDash val="solid"/>
                    </a:lnT>
                    <a:solidFill>
                      <a:srgbClr val="BEC2C1"/>
                    </a:solidFill>
                  </a:tcPr>
                </a:tc>
                <a:tc>
                  <a:txBody>
                    <a:bodyPr/>
                    <a:lstStyle/>
                    <a:p>
                      <a:pPr marL="64135">
                        <a:lnSpc>
                          <a:spcPct val="100000"/>
                        </a:lnSpc>
                        <a:spcBef>
                          <a:spcPts val="919"/>
                        </a:spcBef>
                      </a:pPr>
                      <a:r>
                        <a:rPr lang="el-GR" sz="1300" b="0">
                          <a:latin typeface="SKODA Next Light"/>
                          <a:cs typeface="SKODA Next Light"/>
                        </a:rPr>
                        <a:t>εκατ. €</a:t>
                      </a:r>
                    </a:p>
                  </a:txBody>
                  <a:tcPr marL="0" marR="0" marT="116839" marB="0">
                    <a:lnL w="38100">
                      <a:solidFill>
                        <a:srgbClr val="0E392E"/>
                      </a:solidFill>
                      <a:prstDash val="solid"/>
                    </a:lnL>
                    <a:lnR w="38100">
                      <a:solidFill>
                        <a:srgbClr val="0E392E"/>
                      </a:solidFill>
                      <a:prstDash val="solid"/>
                    </a:lnR>
                    <a:lnT w="9525">
                      <a:solidFill>
                        <a:srgbClr val="979D9C"/>
                      </a:solidFill>
                      <a:prstDash val="solid"/>
                    </a:lnT>
                    <a:solidFill>
                      <a:srgbClr val="BEC2C1"/>
                    </a:solidFill>
                  </a:tcPr>
                </a:tc>
                <a:tc>
                  <a:txBody>
                    <a:bodyPr/>
                    <a:lstStyle/>
                    <a:p>
                      <a:pPr algn="ctr">
                        <a:lnSpc>
                          <a:spcPct val="100000"/>
                        </a:lnSpc>
                        <a:spcBef>
                          <a:spcPts val="919"/>
                        </a:spcBef>
                      </a:pPr>
                      <a:r>
                        <a:rPr lang="el-GR" sz="1300" b="0">
                          <a:latin typeface="SKODA Next Light"/>
                          <a:cs typeface="SKODA Next Light"/>
                        </a:rPr>
                        <a:t>1.825</a:t>
                      </a:r>
                    </a:p>
                  </a:txBody>
                  <a:tcPr marL="0" marR="0" marT="116839" marB="0">
                    <a:lnL w="38100">
                      <a:solidFill>
                        <a:srgbClr val="0E392E"/>
                      </a:solidFill>
                      <a:prstDash val="solid"/>
                    </a:lnL>
                    <a:lnR w="38100">
                      <a:solidFill>
                        <a:srgbClr val="0E392E"/>
                      </a:solidFill>
                      <a:prstDash val="solid"/>
                    </a:lnR>
                    <a:lnT w="9525">
                      <a:solidFill>
                        <a:srgbClr val="979D9C"/>
                      </a:solidFill>
                      <a:prstDash val="solid"/>
                    </a:lnT>
                    <a:solidFill>
                      <a:srgbClr val="BEC2C1"/>
                    </a:solidFill>
                  </a:tcPr>
                </a:tc>
                <a:tc>
                  <a:txBody>
                    <a:bodyPr/>
                    <a:lstStyle/>
                    <a:p>
                      <a:pPr algn="ctr">
                        <a:lnSpc>
                          <a:spcPct val="100000"/>
                        </a:lnSpc>
                        <a:spcBef>
                          <a:spcPts val="919"/>
                        </a:spcBef>
                      </a:pPr>
                      <a:r>
                        <a:rPr lang="el-GR" sz="1300" b="0">
                          <a:latin typeface="SKODA Next Light"/>
                          <a:cs typeface="SKODA Next Light"/>
                        </a:rPr>
                        <a:t>1.913</a:t>
                      </a:r>
                    </a:p>
                  </a:txBody>
                  <a:tcPr marL="0" marR="0" marT="116839" marB="0">
                    <a:lnL w="38100">
                      <a:solidFill>
                        <a:srgbClr val="0E392E"/>
                      </a:solidFill>
                      <a:prstDash val="solid"/>
                    </a:lnL>
                    <a:lnR w="38100">
                      <a:solidFill>
                        <a:srgbClr val="0E392E"/>
                      </a:solidFill>
                      <a:prstDash val="solid"/>
                    </a:lnR>
                    <a:lnT w="9525">
                      <a:solidFill>
                        <a:srgbClr val="979D9C"/>
                      </a:solidFill>
                      <a:prstDash val="solid"/>
                    </a:lnT>
                    <a:solidFill>
                      <a:srgbClr val="BEC2C1"/>
                    </a:solidFill>
                  </a:tcPr>
                </a:tc>
                <a:tc>
                  <a:txBody>
                    <a:bodyPr/>
                    <a:lstStyle/>
                    <a:p>
                      <a:pPr marL="349250">
                        <a:lnSpc>
                          <a:spcPct val="100000"/>
                        </a:lnSpc>
                        <a:spcBef>
                          <a:spcPts val="919"/>
                        </a:spcBef>
                      </a:pPr>
                      <a:r>
                        <a:rPr lang="el-GR" sz="1300" b="1">
                          <a:latin typeface="SKODA Next"/>
                          <a:cs typeface="SKODA Next"/>
                        </a:rPr>
                        <a:t>-4,6%</a:t>
                      </a:r>
                    </a:p>
                  </a:txBody>
                  <a:tcPr marL="0" marR="0" marT="116839" marB="0">
                    <a:lnL w="38100">
                      <a:solidFill>
                        <a:srgbClr val="0E392E"/>
                      </a:solidFill>
                      <a:prstDash val="solid"/>
                    </a:lnL>
                    <a:lnT w="9525">
                      <a:solidFill>
                        <a:srgbClr val="979D9C"/>
                      </a:solidFill>
                      <a:prstDash val="solid"/>
                    </a:lnT>
                    <a:solidFill>
                      <a:srgbClr val="BEC2C1"/>
                    </a:solidFill>
                  </a:tcPr>
                </a:tc>
                <a:extLst>
                  <a:ext uri="{0D108BD9-81ED-4DB2-BD59-A6C34878D82A}">
                    <a16:rowId xmlns:a16="http://schemas.microsoft.com/office/drawing/2014/main" val="10006"/>
                  </a:ext>
                </a:extLst>
              </a:tr>
              <a:tr h="439420">
                <a:tc>
                  <a:txBody>
                    <a:bodyPr/>
                    <a:lstStyle/>
                    <a:p>
                      <a:pPr marL="85090">
                        <a:lnSpc>
                          <a:spcPct val="100000"/>
                        </a:lnSpc>
                        <a:spcBef>
                          <a:spcPts val="919"/>
                        </a:spcBef>
                      </a:pPr>
                      <a:r>
                        <a:rPr lang="el-GR" sz="1300" b="0">
                          <a:latin typeface="SKODA Next Light"/>
                          <a:cs typeface="SKODA Next Light"/>
                        </a:rPr>
                        <a:t>Καθαρή ταμειακή ροή</a:t>
                      </a:r>
                    </a:p>
                  </a:txBody>
                  <a:tcPr marL="0" marR="0" marT="116839" marB="0">
                    <a:lnR w="38100">
                      <a:solidFill>
                        <a:srgbClr val="0E392E"/>
                      </a:solidFill>
                      <a:prstDash val="solid"/>
                    </a:lnR>
                    <a:solidFill>
                      <a:srgbClr val="D8DADA"/>
                    </a:solidFill>
                  </a:tcPr>
                </a:tc>
                <a:tc>
                  <a:txBody>
                    <a:bodyPr/>
                    <a:lstStyle/>
                    <a:p>
                      <a:pPr marL="64135">
                        <a:lnSpc>
                          <a:spcPct val="100000"/>
                        </a:lnSpc>
                        <a:spcBef>
                          <a:spcPts val="919"/>
                        </a:spcBef>
                      </a:pPr>
                      <a:r>
                        <a:rPr lang="el-GR" sz="1300" b="0">
                          <a:latin typeface="SKODA Next Light"/>
                          <a:cs typeface="SKODA Next Light"/>
                        </a:rPr>
                        <a:t>εκατ. €</a:t>
                      </a:r>
                    </a:p>
                  </a:txBody>
                  <a:tcPr marL="0" marR="0" marT="116839" marB="0">
                    <a:lnL w="38100">
                      <a:solidFill>
                        <a:srgbClr val="0E392E"/>
                      </a:solidFill>
                      <a:prstDash val="solid"/>
                    </a:lnL>
                    <a:lnR w="38100">
                      <a:solidFill>
                        <a:srgbClr val="0E392E"/>
                      </a:solidFill>
                      <a:prstDash val="solid"/>
                    </a:lnR>
                    <a:solidFill>
                      <a:srgbClr val="D8DADA"/>
                    </a:solidFill>
                  </a:tcPr>
                </a:tc>
                <a:tc>
                  <a:txBody>
                    <a:bodyPr/>
                    <a:lstStyle/>
                    <a:p>
                      <a:pPr algn="ctr">
                        <a:lnSpc>
                          <a:spcPct val="100000"/>
                        </a:lnSpc>
                        <a:spcBef>
                          <a:spcPts val="919"/>
                        </a:spcBef>
                      </a:pPr>
                      <a:r>
                        <a:rPr lang="el-GR" sz="1300" b="0">
                          <a:latin typeface="SKODA Next Light"/>
                          <a:cs typeface="SKODA Next Light"/>
                        </a:rPr>
                        <a:t>2.028</a:t>
                      </a:r>
                    </a:p>
                  </a:txBody>
                  <a:tcPr marL="0" marR="0" marT="116839" marB="0">
                    <a:lnL w="38100">
                      <a:solidFill>
                        <a:srgbClr val="0E392E"/>
                      </a:solidFill>
                      <a:prstDash val="solid"/>
                    </a:lnL>
                    <a:lnR w="38100">
                      <a:solidFill>
                        <a:srgbClr val="0E392E"/>
                      </a:solidFill>
                      <a:prstDash val="solid"/>
                    </a:lnR>
                    <a:solidFill>
                      <a:srgbClr val="D8DADA"/>
                    </a:solidFill>
                  </a:tcPr>
                </a:tc>
                <a:tc>
                  <a:txBody>
                    <a:bodyPr/>
                    <a:lstStyle/>
                    <a:p>
                      <a:pPr algn="ctr">
                        <a:lnSpc>
                          <a:spcPct val="100000"/>
                        </a:lnSpc>
                        <a:spcBef>
                          <a:spcPts val="919"/>
                        </a:spcBef>
                      </a:pPr>
                      <a:r>
                        <a:rPr lang="el-GR" sz="1300" b="0">
                          <a:latin typeface="SKODA Next Light"/>
                          <a:cs typeface="SKODA Next Light"/>
                        </a:rPr>
                        <a:t>938</a:t>
                      </a:r>
                    </a:p>
                  </a:txBody>
                  <a:tcPr marL="0" marR="0" marT="116839" marB="0">
                    <a:lnL w="38100">
                      <a:solidFill>
                        <a:srgbClr val="0E392E"/>
                      </a:solidFill>
                      <a:prstDash val="solid"/>
                    </a:lnL>
                    <a:lnR w="38100">
                      <a:solidFill>
                        <a:srgbClr val="0E392E"/>
                      </a:solidFill>
                      <a:prstDash val="solid"/>
                    </a:lnR>
                    <a:solidFill>
                      <a:srgbClr val="D8DADA"/>
                    </a:solidFill>
                  </a:tcPr>
                </a:tc>
                <a:tc>
                  <a:txBody>
                    <a:bodyPr/>
                    <a:lstStyle/>
                    <a:p>
                      <a:pPr marL="280670">
                        <a:lnSpc>
                          <a:spcPct val="100000"/>
                        </a:lnSpc>
                        <a:spcBef>
                          <a:spcPts val="919"/>
                        </a:spcBef>
                      </a:pPr>
                      <a:r>
                        <a:rPr lang="el-GR" sz="1300" b="1" dirty="0">
                          <a:latin typeface="SKODA Next"/>
                          <a:cs typeface="SKODA Next"/>
                        </a:rPr>
                        <a:t>+116,2%</a:t>
                      </a:r>
                    </a:p>
                  </a:txBody>
                  <a:tcPr marL="0" marR="0" marT="116839" marB="0">
                    <a:lnL w="38100">
                      <a:solidFill>
                        <a:srgbClr val="0E392E"/>
                      </a:solidFill>
                      <a:prstDash val="solid"/>
                    </a:lnL>
                    <a:solidFill>
                      <a:srgbClr val="D8DADA"/>
                    </a:solidFill>
                  </a:tcPr>
                </a:tc>
                <a:extLst>
                  <a:ext uri="{0D108BD9-81ED-4DB2-BD59-A6C34878D82A}">
                    <a16:rowId xmlns:a16="http://schemas.microsoft.com/office/drawing/2014/main" val="10007"/>
                  </a:ext>
                </a:extLst>
              </a:tr>
            </a:tbl>
          </a:graphicData>
        </a:graphic>
      </p:graphicFrame>
      <p:sp>
        <p:nvSpPr>
          <p:cNvPr id="30" name="object 30"/>
          <p:cNvSpPr/>
          <p:nvPr/>
        </p:nvSpPr>
        <p:spPr>
          <a:xfrm>
            <a:off x="678369" y="8929370"/>
            <a:ext cx="452755" cy="311785"/>
          </a:xfrm>
          <a:custGeom>
            <a:avLst/>
            <a:gdLst/>
            <a:ahLst/>
            <a:cxnLst/>
            <a:rect l="l" t="t" r="r" b="b"/>
            <a:pathLst>
              <a:path w="452755" h="311784">
                <a:moveTo>
                  <a:pt x="124536" y="0"/>
                </a:moveTo>
                <a:lnTo>
                  <a:pt x="96227" y="0"/>
                </a:lnTo>
                <a:lnTo>
                  <a:pt x="96227" y="22644"/>
                </a:lnTo>
                <a:lnTo>
                  <a:pt x="45288" y="22644"/>
                </a:lnTo>
                <a:lnTo>
                  <a:pt x="45288" y="33959"/>
                </a:lnTo>
                <a:lnTo>
                  <a:pt x="96227" y="33959"/>
                </a:lnTo>
                <a:lnTo>
                  <a:pt x="96227" y="67932"/>
                </a:lnTo>
                <a:lnTo>
                  <a:pt x="45288" y="67932"/>
                </a:lnTo>
                <a:lnTo>
                  <a:pt x="45288" y="79247"/>
                </a:lnTo>
                <a:lnTo>
                  <a:pt x="96227" y="79247"/>
                </a:lnTo>
                <a:lnTo>
                  <a:pt x="96227" y="101892"/>
                </a:lnTo>
                <a:lnTo>
                  <a:pt x="124536" y="101892"/>
                </a:lnTo>
                <a:lnTo>
                  <a:pt x="142993" y="98398"/>
                </a:lnTo>
                <a:lnTo>
                  <a:pt x="155573" y="90576"/>
                </a:lnTo>
                <a:lnTo>
                  <a:pt x="107556" y="90576"/>
                </a:lnTo>
                <a:lnTo>
                  <a:pt x="107556" y="11315"/>
                </a:lnTo>
                <a:lnTo>
                  <a:pt x="155573" y="11315"/>
                </a:lnTo>
                <a:lnTo>
                  <a:pt x="142993" y="3493"/>
                </a:lnTo>
                <a:lnTo>
                  <a:pt x="124536" y="0"/>
                </a:lnTo>
                <a:close/>
              </a:path>
              <a:path w="452755" h="311784">
                <a:moveTo>
                  <a:pt x="403047" y="56603"/>
                </a:moveTo>
                <a:lnTo>
                  <a:pt x="384936" y="56603"/>
                </a:lnTo>
                <a:lnTo>
                  <a:pt x="388899" y="58305"/>
                </a:lnTo>
                <a:lnTo>
                  <a:pt x="394563" y="63969"/>
                </a:lnTo>
                <a:lnTo>
                  <a:pt x="396265" y="67932"/>
                </a:lnTo>
                <a:lnTo>
                  <a:pt x="396265" y="101892"/>
                </a:lnTo>
                <a:lnTo>
                  <a:pt x="407581" y="101892"/>
                </a:lnTo>
                <a:lnTo>
                  <a:pt x="407581" y="65671"/>
                </a:lnTo>
                <a:lnTo>
                  <a:pt x="404748" y="58305"/>
                </a:lnTo>
                <a:lnTo>
                  <a:pt x="403047" y="56603"/>
                </a:lnTo>
                <a:close/>
              </a:path>
              <a:path w="452755" h="311784">
                <a:moveTo>
                  <a:pt x="155573" y="11315"/>
                </a:moveTo>
                <a:lnTo>
                  <a:pt x="124536" y="11315"/>
                </a:lnTo>
                <a:lnTo>
                  <a:pt x="139803" y="14483"/>
                </a:lnTo>
                <a:lnTo>
                  <a:pt x="152415" y="23066"/>
                </a:lnTo>
                <a:lnTo>
                  <a:pt x="160994" y="35683"/>
                </a:lnTo>
                <a:lnTo>
                  <a:pt x="164160" y="50952"/>
                </a:lnTo>
                <a:lnTo>
                  <a:pt x="161107" y="65671"/>
                </a:lnTo>
                <a:lnTo>
                  <a:pt x="160994" y="66219"/>
                </a:lnTo>
                <a:lnTo>
                  <a:pt x="152415" y="78832"/>
                </a:lnTo>
                <a:lnTo>
                  <a:pt x="139803" y="87410"/>
                </a:lnTo>
                <a:lnTo>
                  <a:pt x="124536" y="90576"/>
                </a:lnTo>
                <a:lnTo>
                  <a:pt x="155573" y="90576"/>
                </a:lnTo>
                <a:lnTo>
                  <a:pt x="158427" y="88801"/>
                </a:lnTo>
                <a:lnTo>
                  <a:pt x="169511" y="74427"/>
                </a:lnTo>
                <a:lnTo>
                  <a:pt x="174917" y="56603"/>
                </a:lnTo>
                <a:lnTo>
                  <a:pt x="403047" y="56603"/>
                </a:lnTo>
                <a:lnTo>
                  <a:pt x="394563" y="48120"/>
                </a:lnTo>
                <a:lnTo>
                  <a:pt x="387197" y="45288"/>
                </a:lnTo>
                <a:lnTo>
                  <a:pt x="174917" y="45288"/>
                </a:lnTo>
                <a:lnTo>
                  <a:pt x="169511" y="27464"/>
                </a:lnTo>
                <a:lnTo>
                  <a:pt x="158427" y="13090"/>
                </a:lnTo>
                <a:lnTo>
                  <a:pt x="155573" y="11315"/>
                </a:lnTo>
                <a:close/>
              </a:path>
              <a:path w="452755" h="311784">
                <a:moveTo>
                  <a:pt x="310210" y="147180"/>
                </a:moveTo>
                <a:lnTo>
                  <a:pt x="237756" y="147180"/>
                </a:lnTo>
                <a:lnTo>
                  <a:pt x="223256" y="148030"/>
                </a:lnTo>
                <a:lnTo>
                  <a:pt x="208810" y="150579"/>
                </a:lnTo>
                <a:lnTo>
                  <a:pt x="194683" y="154825"/>
                </a:lnTo>
                <a:lnTo>
                  <a:pt x="181140" y="160769"/>
                </a:lnTo>
                <a:lnTo>
                  <a:pt x="117182" y="192468"/>
                </a:lnTo>
                <a:lnTo>
                  <a:pt x="45288" y="206057"/>
                </a:lnTo>
                <a:lnTo>
                  <a:pt x="33022" y="209507"/>
                </a:lnTo>
                <a:lnTo>
                  <a:pt x="21928" y="215398"/>
                </a:lnTo>
                <a:lnTo>
                  <a:pt x="12321" y="223413"/>
                </a:lnTo>
                <a:lnTo>
                  <a:pt x="4521" y="233235"/>
                </a:lnTo>
                <a:lnTo>
                  <a:pt x="4521" y="233794"/>
                </a:lnTo>
                <a:lnTo>
                  <a:pt x="2260" y="238886"/>
                </a:lnTo>
                <a:lnTo>
                  <a:pt x="0" y="245122"/>
                </a:lnTo>
                <a:lnTo>
                  <a:pt x="0" y="283044"/>
                </a:lnTo>
                <a:lnTo>
                  <a:pt x="52641" y="283044"/>
                </a:lnTo>
                <a:lnTo>
                  <a:pt x="58168" y="294395"/>
                </a:lnTo>
                <a:lnTo>
                  <a:pt x="66722" y="303356"/>
                </a:lnTo>
                <a:lnTo>
                  <a:pt x="77719" y="309239"/>
                </a:lnTo>
                <a:lnTo>
                  <a:pt x="90576" y="311353"/>
                </a:lnTo>
                <a:lnTo>
                  <a:pt x="103425" y="309239"/>
                </a:lnTo>
                <a:lnTo>
                  <a:pt x="114419" y="303356"/>
                </a:lnTo>
                <a:lnTo>
                  <a:pt x="117599" y="300024"/>
                </a:lnTo>
                <a:lnTo>
                  <a:pt x="90576" y="300024"/>
                </a:lnTo>
                <a:lnTo>
                  <a:pt x="79461" y="297832"/>
                </a:lnTo>
                <a:lnTo>
                  <a:pt x="70473" y="291820"/>
                </a:lnTo>
                <a:lnTo>
                  <a:pt x="64460" y="282836"/>
                </a:lnTo>
                <a:lnTo>
                  <a:pt x="62268" y="271729"/>
                </a:lnTo>
                <a:lnTo>
                  <a:pt x="11315" y="271729"/>
                </a:lnTo>
                <a:lnTo>
                  <a:pt x="11315" y="247383"/>
                </a:lnTo>
                <a:lnTo>
                  <a:pt x="13017" y="242849"/>
                </a:lnTo>
                <a:lnTo>
                  <a:pt x="47548" y="216814"/>
                </a:lnTo>
                <a:lnTo>
                  <a:pt x="120002" y="203796"/>
                </a:lnTo>
                <a:lnTo>
                  <a:pt x="120573" y="203796"/>
                </a:lnTo>
                <a:lnTo>
                  <a:pt x="121145" y="202666"/>
                </a:lnTo>
                <a:lnTo>
                  <a:pt x="185673" y="170395"/>
                </a:lnTo>
                <a:lnTo>
                  <a:pt x="224523" y="158769"/>
                </a:lnTo>
                <a:lnTo>
                  <a:pt x="237756" y="157937"/>
                </a:lnTo>
                <a:lnTo>
                  <a:pt x="351920" y="157937"/>
                </a:lnTo>
                <a:lnTo>
                  <a:pt x="336816" y="152272"/>
                </a:lnTo>
                <a:lnTo>
                  <a:pt x="330355" y="150046"/>
                </a:lnTo>
                <a:lnTo>
                  <a:pt x="323732" y="148455"/>
                </a:lnTo>
                <a:lnTo>
                  <a:pt x="316999" y="147499"/>
                </a:lnTo>
                <a:lnTo>
                  <a:pt x="310210" y="147180"/>
                </a:lnTo>
                <a:close/>
              </a:path>
              <a:path w="452755" h="311784">
                <a:moveTo>
                  <a:pt x="336318" y="283044"/>
                </a:moveTo>
                <a:lnTo>
                  <a:pt x="324370" y="283044"/>
                </a:lnTo>
                <a:lnTo>
                  <a:pt x="329897" y="294395"/>
                </a:lnTo>
                <a:lnTo>
                  <a:pt x="338450" y="303356"/>
                </a:lnTo>
                <a:lnTo>
                  <a:pt x="349443" y="309239"/>
                </a:lnTo>
                <a:lnTo>
                  <a:pt x="362292" y="311353"/>
                </a:lnTo>
                <a:lnTo>
                  <a:pt x="376765" y="308654"/>
                </a:lnTo>
                <a:lnTo>
                  <a:pt x="388900" y="301231"/>
                </a:lnTo>
                <a:lnTo>
                  <a:pt x="389847" y="300024"/>
                </a:lnTo>
                <a:lnTo>
                  <a:pt x="362292" y="300024"/>
                </a:lnTo>
                <a:lnTo>
                  <a:pt x="351183" y="297832"/>
                </a:lnTo>
                <a:lnTo>
                  <a:pt x="342195" y="291820"/>
                </a:lnTo>
                <a:lnTo>
                  <a:pt x="336318" y="283044"/>
                </a:lnTo>
                <a:close/>
              </a:path>
              <a:path w="452755" h="311784">
                <a:moveTo>
                  <a:pt x="118355" y="243420"/>
                </a:moveTo>
                <a:lnTo>
                  <a:pt x="90576" y="243420"/>
                </a:lnTo>
                <a:lnTo>
                  <a:pt x="101684" y="245615"/>
                </a:lnTo>
                <a:lnTo>
                  <a:pt x="110667" y="251631"/>
                </a:lnTo>
                <a:lnTo>
                  <a:pt x="116679" y="260619"/>
                </a:lnTo>
                <a:lnTo>
                  <a:pt x="118871" y="271729"/>
                </a:lnTo>
                <a:lnTo>
                  <a:pt x="116679" y="282836"/>
                </a:lnTo>
                <a:lnTo>
                  <a:pt x="110667" y="291820"/>
                </a:lnTo>
                <a:lnTo>
                  <a:pt x="101684" y="297832"/>
                </a:lnTo>
                <a:lnTo>
                  <a:pt x="90576" y="300024"/>
                </a:lnTo>
                <a:lnTo>
                  <a:pt x="117599" y="300024"/>
                </a:lnTo>
                <a:lnTo>
                  <a:pt x="122971" y="294395"/>
                </a:lnTo>
                <a:lnTo>
                  <a:pt x="128498" y="283044"/>
                </a:lnTo>
                <a:lnTo>
                  <a:pt x="336318" y="283044"/>
                </a:lnTo>
                <a:lnTo>
                  <a:pt x="336178" y="282836"/>
                </a:lnTo>
                <a:lnTo>
                  <a:pt x="333984" y="271729"/>
                </a:lnTo>
                <a:lnTo>
                  <a:pt x="130200" y="271729"/>
                </a:lnTo>
                <a:lnTo>
                  <a:pt x="127113" y="256218"/>
                </a:lnTo>
                <a:lnTo>
                  <a:pt x="118665" y="243628"/>
                </a:lnTo>
                <a:lnTo>
                  <a:pt x="118355" y="243420"/>
                </a:lnTo>
                <a:close/>
              </a:path>
              <a:path w="452755" h="311784">
                <a:moveTo>
                  <a:pt x="389377" y="243420"/>
                </a:moveTo>
                <a:lnTo>
                  <a:pt x="362292" y="243420"/>
                </a:lnTo>
                <a:lnTo>
                  <a:pt x="373402" y="245615"/>
                </a:lnTo>
                <a:lnTo>
                  <a:pt x="382390" y="251631"/>
                </a:lnTo>
                <a:lnTo>
                  <a:pt x="388406" y="260619"/>
                </a:lnTo>
                <a:lnTo>
                  <a:pt x="390601" y="271729"/>
                </a:lnTo>
                <a:lnTo>
                  <a:pt x="388406" y="282836"/>
                </a:lnTo>
                <a:lnTo>
                  <a:pt x="382390" y="291820"/>
                </a:lnTo>
                <a:lnTo>
                  <a:pt x="373402" y="297832"/>
                </a:lnTo>
                <a:lnTo>
                  <a:pt x="362292" y="300024"/>
                </a:lnTo>
                <a:lnTo>
                  <a:pt x="389847" y="300024"/>
                </a:lnTo>
                <a:lnTo>
                  <a:pt x="397638" y="290093"/>
                </a:lnTo>
                <a:lnTo>
                  <a:pt x="401916" y="276250"/>
                </a:lnTo>
                <a:lnTo>
                  <a:pt x="448335" y="266064"/>
                </a:lnTo>
                <a:lnTo>
                  <a:pt x="452297" y="264934"/>
                </a:lnTo>
                <a:lnTo>
                  <a:pt x="401358" y="264934"/>
                </a:lnTo>
                <a:lnTo>
                  <a:pt x="396525" y="251921"/>
                </a:lnTo>
                <a:lnTo>
                  <a:pt x="389377" y="243420"/>
                </a:lnTo>
                <a:close/>
              </a:path>
              <a:path w="452755" h="311784">
                <a:moveTo>
                  <a:pt x="90576" y="232092"/>
                </a:moveTo>
                <a:lnTo>
                  <a:pt x="75065" y="235179"/>
                </a:lnTo>
                <a:lnTo>
                  <a:pt x="62476" y="243628"/>
                </a:lnTo>
                <a:lnTo>
                  <a:pt x="54027" y="256218"/>
                </a:lnTo>
                <a:lnTo>
                  <a:pt x="50939" y="271729"/>
                </a:lnTo>
                <a:lnTo>
                  <a:pt x="62268" y="271729"/>
                </a:lnTo>
                <a:lnTo>
                  <a:pt x="64460" y="260619"/>
                </a:lnTo>
                <a:lnTo>
                  <a:pt x="70473" y="251631"/>
                </a:lnTo>
                <a:lnTo>
                  <a:pt x="79461" y="245615"/>
                </a:lnTo>
                <a:lnTo>
                  <a:pt x="90576" y="243420"/>
                </a:lnTo>
                <a:lnTo>
                  <a:pt x="118355" y="243420"/>
                </a:lnTo>
                <a:lnTo>
                  <a:pt x="106079" y="235179"/>
                </a:lnTo>
                <a:lnTo>
                  <a:pt x="90576" y="232092"/>
                </a:lnTo>
                <a:close/>
              </a:path>
              <a:path w="452755" h="311784">
                <a:moveTo>
                  <a:pt x="362292" y="232092"/>
                </a:moveTo>
                <a:lnTo>
                  <a:pt x="346789" y="235179"/>
                </a:lnTo>
                <a:lnTo>
                  <a:pt x="334203" y="243628"/>
                </a:lnTo>
                <a:lnTo>
                  <a:pt x="325756" y="256218"/>
                </a:lnTo>
                <a:lnTo>
                  <a:pt x="322668" y="271729"/>
                </a:lnTo>
                <a:lnTo>
                  <a:pt x="333984" y="271729"/>
                </a:lnTo>
                <a:lnTo>
                  <a:pt x="336178" y="260619"/>
                </a:lnTo>
                <a:lnTo>
                  <a:pt x="342195" y="251631"/>
                </a:lnTo>
                <a:lnTo>
                  <a:pt x="351183" y="245615"/>
                </a:lnTo>
                <a:lnTo>
                  <a:pt x="362292" y="243420"/>
                </a:lnTo>
                <a:lnTo>
                  <a:pt x="389377" y="243420"/>
                </a:lnTo>
                <a:lnTo>
                  <a:pt x="387769" y="241507"/>
                </a:lnTo>
                <a:lnTo>
                  <a:pt x="376040" y="234596"/>
                </a:lnTo>
                <a:lnTo>
                  <a:pt x="362292" y="232092"/>
                </a:lnTo>
                <a:close/>
              </a:path>
              <a:path w="452755" h="311784">
                <a:moveTo>
                  <a:pt x="351920" y="157937"/>
                </a:moveTo>
                <a:lnTo>
                  <a:pt x="317576" y="157937"/>
                </a:lnTo>
                <a:lnTo>
                  <a:pt x="325500" y="159067"/>
                </a:lnTo>
                <a:lnTo>
                  <a:pt x="332854" y="161899"/>
                </a:lnTo>
                <a:lnTo>
                  <a:pt x="400786" y="187375"/>
                </a:lnTo>
                <a:lnTo>
                  <a:pt x="408152" y="190779"/>
                </a:lnTo>
                <a:lnTo>
                  <a:pt x="414947" y="192468"/>
                </a:lnTo>
                <a:lnTo>
                  <a:pt x="422871" y="193598"/>
                </a:lnTo>
                <a:lnTo>
                  <a:pt x="441553" y="197002"/>
                </a:lnTo>
                <a:lnTo>
                  <a:pt x="441553" y="255879"/>
                </a:lnTo>
                <a:lnTo>
                  <a:pt x="401358" y="264934"/>
                </a:lnTo>
                <a:lnTo>
                  <a:pt x="452297" y="264934"/>
                </a:lnTo>
                <a:lnTo>
                  <a:pt x="452297" y="187375"/>
                </a:lnTo>
                <a:lnTo>
                  <a:pt x="447776" y="186804"/>
                </a:lnTo>
                <a:lnTo>
                  <a:pt x="424560" y="182841"/>
                </a:lnTo>
                <a:lnTo>
                  <a:pt x="417207" y="181711"/>
                </a:lnTo>
                <a:lnTo>
                  <a:pt x="410984" y="180581"/>
                </a:lnTo>
                <a:lnTo>
                  <a:pt x="404748" y="177749"/>
                </a:lnTo>
                <a:lnTo>
                  <a:pt x="351920" y="157937"/>
                </a:lnTo>
                <a:close/>
              </a:path>
            </a:pathLst>
          </a:custGeom>
          <a:solidFill>
            <a:srgbClr val="FFFFFF"/>
          </a:solidFill>
        </p:spPr>
        <p:txBody>
          <a:bodyPr wrap="square" lIns="0" tIns="0" rIns="0" bIns="0" rtlCol="0"/>
          <a:lstStyle/>
          <a:p>
            <a:endParaRPr sz="1200"/>
          </a:p>
        </p:txBody>
      </p:sp>
      <p:sp>
        <p:nvSpPr>
          <p:cNvPr id="31" name="object 31"/>
          <p:cNvSpPr/>
          <p:nvPr/>
        </p:nvSpPr>
        <p:spPr>
          <a:xfrm>
            <a:off x="649794" y="7324562"/>
            <a:ext cx="430530" cy="429259"/>
          </a:xfrm>
          <a:custGeom>
            <a:avLst/>
            <a:gdLst/>
            <a:ahLst/>
            <a:cxnLst/>
            <a:rect l="l" t="t" r="r" b="b"/>
            <a:pathLst>
              <a:path w="430530" h="429259">
                <a:moveTo>
                  <a:pt x="57988" y="185788"/>
                </a:moveTo>
                <a:lnTo>
                  <a:pt x="55308" y="185788"/>
                </a:lnTo>
                <a:lnTo>
                  <a:pt x="54298" y="188295"/>
                </a:lnTo>
                <a:lnTo>
                  <a:pt x="34366" y="230898"/>
                </a:lnTo>
                <a:lnTo>
                  <a:pt x="0" y="230898"/>
                </a:lnTo>
                <a:lnTo>
                  <a:pt x="0" y="249148"/>
                </a:lnTo>
                <a:lnTo>
                  <a:pt x="17716" y="266865"/>
                </a:lnTo>
                <a:lnTo>
                  <a:pt x="5372" y="292646"/>
                </a:lnTo>
                <a:lnTo>
                  <a:pt x="5372" y="402183"/>
                </a:lnTo>
                <a:lnTo>
                  <a:pt x="7452" y="412722"/>
                </a:lnTo>
                <a:lnTo>
                  <a:pt x="13157" y="421246"/>
                </a:lnTo>
                <a:lnTo>
                  <a:pt x="21681" y="426950"/>
                </a:lnTo>
                <a:lnTo>
                  <a:pt x="32219" y="429031"/>
                </a:lnTo>
                <a:lnTo>
                  <a:pt x="59067" y="429031"/>
                </a:lnTo>
                <a:lnTo>
                  <a:pt x="69606" y="426950"/>
                </a:lnTo>
                <a:lnTo>
                  <a:pt x="78130" y="421246"/>
                </a:lnTo>
                <a:lnTo>
                  <a:pt x="79745" y="418833"/>
                </a:lnTo>
                <a:lnTo>
                  <a:pt x="24701" y="418833"/>
                </a:lnTo>
                <a:lnTo>
                  <a:pt x="17716" y="411848"/>
                </a:lnTo>
                <a:lnTo>
                  <a:pt x="17716" y="343662"/>
                </a:lnTo>
                <a:lnTo>
                  <a:pt x="49936" y="343662"/>
                </a:lnTo>
                <a:lnTo>
                  <a:pt x="49936" y="332917"/>
                </a:lnTo>
                <a:lnTo>
                  <a:pt x="17716" y="332917"/>
                </a:lnTo>
                <a:lnTo>
                  <a:pt x="17716" y="306070"/>
                </a:lnTo>
                <a:lnTo>
                  <a:pt x="138002" y="306070"/>
                </a:lnTo>
                <a:lnTo>
                  <a:pt x="127266" y="295325"/>
                </a:lnTo>
                <a:lnTo>
                  <a:pt x="18262" y="295325"/>
                </a:lnTo>
                <a:lnTo>
                  <a:pt x="25768" y="279222"/>
                </a:lnTo>
                <a:lnTo>
                  <a:pt x="321395" y="279222"/>
                </a:lnTo>
                <a:lnTo>
                  <a:pt x="316473" y="268478"/>
                </a:lnTo>
                <a:lnTo>
                  <a:pt x="30607" y="268478"/>
                </a:lnTo>
                <a:lnTo>
                  <a:pt x="36079" y="256667"/>
                </a:lnTo>
                <a:lnTo>
                  <a:pt x="24168" y="256667"/>
                </a:lnTo>
                <a:lnTo>
                  <a:pt x="12344" y="244856"/>
                </a:lnTo>
                <a:lnTo>
                  <a:pt x="12344" y="241630"/>
                </a:lnTo>
                <a:lnTo>
                  <a:pt x="43045" y="241630"/>
                </a:lnTo>
                <a:lnTo>
                  <a:pt x="64439" y="195453"/>
                </a:lnTo>
                <a:lnTo>
                  <a:pt x="71920" y="194373"/>
                </a:lnTo>
                <a:lnTo>
                  <a:pt x="80009" y="193373"/>
                </a:lnTo>
                <a:lnTo>
                  <a:pt x="95580" y="191693"/>
                </a:lnTo>
                <a:lnTo>
                  <a:pt x="109173" y="190614"/>
                </a:lnTo>
                <a:lnTo>
                  <a:pt x="58534" y="190614"/>
                </a:lnTo>
                <a:lnTo>
                  <a:pt x="57988" y="185788"/>
                </a:lnTo>
                <a:close/>
              </a:path>
              <a:path w="430530" h="429259">
                <a:moveTo>
                  <a:pt x="259359" y="396811"/>
                </a:moveTo>
                <a:lnTo>
                  <a:pt x="247002" y="396811"/>
                </a:lnTo>
                <a:lnTo>
                  <a:pt x="247002" y="402183"/>
                </a:lnTo>
                <a:lnTo>
                  <a:pt x="249082" y="412722"/>
                </a:lnTo>
                <a:lnTo>
                  <a:pt x="254787" y="421246"/>
                </a:lnTo>
                <a:lnTo>
                  <a:pt x="263311" y="426950"/>
                </a:lnTo>
                <a:lnTo>
                  <a:pt x="273850" y="429031"/>
                </a:lnTo>
                <a:lnTo>
                  <a:pt x="300697" y="429031"/>
                </a:lnTo>
                <a:lnTo>
                  <a:pt x="311236" y="426950"/>
                </a:lnTo>
                <a:lnTo>
                  <a:pt x="319760" y="421246"/>
                </a:lnTo>
                <a:lnTo>
                  <a:pt x="321375" y="418833"/>
                </a:lnTo>
                <a:lnTo>
                  <a:pt x="266331" y="418833"/>
                </a:lnTo>
                <a:lnTo>
                  <a:pt x="259359" y="411848"/>
                </a:lnTo>
                <a:lnTo>
                  <a:pt x="259359" y="396811"/>
                </a:lnTo>
                <a:close/>
              </a:path>
              <a:path w="430530" h="429259">
                <a:moveTo>
                  <a:pt x="259359" y="386613"/>
                </a:moveTo>
                <a:lnTo>
                  <a:pt x="76784" y="386613"/>
                </a:lnTo>
                <a:lnTo>
                  <a:pt x="76784" y="411848"/>
                </a:lnTo>
                <a:lnTo>
                  <a:pt x="69811" y="418833"/>
                </a:lnTo>
                <a:lnTo>
                  <a:pt x="79745" y="418833"/>
                </a:lnTo>
                <a:lnTo>
                  <a:pt x="83835" y="412722"/>
                </a:lnTo>
                <a:lnTo>
                  <a:pt x="85915" y="402183"/>
                </a:lnTo>
                <a:lnTo>
                  <a:pt x="85915" y="396811"/>
                </a:lnTo>
                <a:lnTo>
                  <a:pt x="259359" y="396811"/>
                </a:lnTo>
                <a:lnTo>
                  <a:pt x="259359" y="386613"/>
                </a:lnTo>
                <a:close/>
              </a:path>
              <a:path w="430530" h="429259">
                <a:moveTo>
                  <a:pt x="327545" y="306070"/>
                </a:moveTo>
                <a:lnTo>
                  <a:pt x="318427" y="306070"/>
                </a:lnTo>
                <a:lnTo>
                  <a:pt x="318427" y="332917"/>
                </a:lnTo>
                <a:lnTo>
                  <a:pt x="286207" y="332917"/>
                </a:lnTo>
                <a:lnTo>
                  <a:pt x="286207" y="343662"/>
                </a:lnTo>
                <a:lnTo>
                  <a:pt x="318427" y="343662"/>
                </a:lnTo>
                <a:lnTo>
                  <a:pt x="318427" y="411848"/>
                </a:lnTo>
                <a:lnTo>
                  <a:pt x="311442" y="418833"/>
                </a:lnTo>
                <a:lnTo>
                  <a:pt x="321375" y="418833"/>
                </a:lnTo>
                <a:lnTo>
                  <a:pt x="325465" y="412722"/>
                </a:lnTo>
                <a:lnTo>
                  <a:pt x="327545" y="402183"/>
                </a:lnTo>
                <a:lnTo>
                  <a:pt x="327545" y="306070"/>
                </a:lnTo>
                <a:close/>
              </a:path>
              <a:path w="430530" h="429259">
                <a:moveTo>
                  <a:pt x="84302" y="306070"/>
                </a:moveTo>
                <a:lnTo>
                  <a:pt x="73025" y="306070"/>
                </a:lnTo>
                <a:lnTo>
                  <a:pt x="88061" y="350634"/>
                </a:lnTo>
                <a:lnTo>
                  <a:pt x="89141" y="354393"/>
                </a:lnTo>
                <a:lnTo>
                  <a:pt x="247002" y="354393"/>
                </a:lnTo>
                <a:lnTo>
                  <a:pt x="248081" y="350634"/>
                </a:lnTo>
                <a:lnTo>
                  <a:pt x="250434" y="343662"/>
                </a:lnTo>
                <a:lnTo>
                  <a:pt x="96659" y="343662"/>
                </a:lnTo>
                <a:lnTo>
                  <a:pt x="84302" y="306070"/>
                </a:lnTo>
                <a:close/>
              </a:path>
              <a:path w="430530" h="429259">
                <a:moveTo>
                  <a:pt x="263118" y="306070"/>
                </a:moveTo>
                <a:lnTo>
                  <a:pt x="251840" y="306070"/>
                </a:lnTo>
                <a:lnTo>
                  <a:pt x="239483" y="343662"/>
                </a:lnTo>
                <a:lnTo>
                  <a:pt x="250434" y="343662"/>
                </a:lnTo>
                <a:lnTo>
                  <a:pt x="263118" y="306070"/>
                </a:lnTo>
                <a:close/>
              </a:path>
              <a:path w="430530" h="429259">
                <a:moveTo>
                  <a:pt x="138002" y="306070"/>
                </a:moveTo>
                <a:lnTo>
                  <a:pt x="122961" y="306070"/>
                </a:lnTo>
                <a:lnTo>
                  <a:pt x="139077" y="322173"/>
                </a:lnTo>
                <a:lnTo>
                  <a:pt x="197065" y="322173"/>
                </a:lnTo>
                <a:lnTo>
                  <a:pt x="207805" y="311442"/>
                </a:lnTo>
                <a:lnTo>
                  <a:pt x="143370" y="311442"/>
                </a:lnTo>
                <a:lnTo>
                  <a:pt x="138002" y="306070"/>
                </a:lnTo>
                <a:close/>
              </a:path>
              <a:path w="430530" h="429259">
                <a:moveTo>
                  <a:pt x="321395" y="279222"/>
                </a:moveTo>
                <a:lnTo>
                  <a:pt x="310362" y="279222"/>
                </a:lnTo>
                <a:lnTo>
                  <a:pt x="317881" y="295325"/>
                </a:lnTo>
                <a:lnTo>
                  <a:pt x="208876" y="295325"/>
                </a:lnTo>
                <a:lnTo>
                  <a:pt x="192773" y="311442"/>
                </a:lnTo>
                <a:lnTo>
                  <a:pt x="207805" y="311442"/>
                </a:lnTo>
                <a:lnTo>
                  <a:pt x="213182" y="306070"/>
                </a:lnTo>
                <a:lnTo>
                  <a:pt x="327545" y="306070"/>
                </a:lnTo>
                <a:lnTo>
                  <a:pt x="327545" y="292646"/>
                </a:lnTo>
                <a:lnTo>
                  <a:pt x="321395" y="279222"/>
                </a:lnTo>
                <a:close/>
              </a:path>
              <a:path w="430530" h="429259">
                <a:moveTo>
                  <a:pt x="275463" y="187934"/>
                </a:moveTo>
                <a:lnTo>
                  <a:pt x="165392" y="187934"/>
                </a:lnTo>
                <a:lnTo>
                  <a:pt x="188461" y="188295"/>
                </a:lnTo>
                <a:lnTo>
                  <a:pt x="185446" y="188295"/>
                </a:lnTo>
                <a:lnTo>
                  <a:pt x="202436" y="189009"/>
                </a:lnTo>
                <a:lnTo>
                  <a:pt x="220807" y="190200"/>
                </a:lnTo>
                <a:lnTo>
                  <a:pt x="237871" y="191693"/>
                </a:lnTo>
                <a:lnTo>
                  <a:pt x="258868" y="193881"/>
                </a:lnTo>
                <a:lnTo>
                  <a:pt x="264185" y="194373"/>
                </a:lnTo>
                <a:lnTo>
                  <a:pt x="267411" y="195453"/>
                </a:lnTo>
                <a:lnTo>
                  <a:pt x="271703" y="195453"/>
                </a:lnTo>
                <a:lnTo>
                  <a:pt x="305536" y="268478"/>
                </a:lnTo>
                <a:lnTo>
                  <a:pt x="316473" y="268478"/>
                </a:lnTo>
                <a:lnTo>
                  <a:pt x="315734" y="266865"/>
                </a:lnTo>
                <a:lnTo>
                  <a:pt x="325932" y="256667"/>
                </a:lnTo>
                <a:lnTo>
                  <a:pt x="311975" y="256667"/>
                </a:lnTo>
                <a:lnTo>
                  <a:pt x="305003" y="241630"/>
                </a:lnTo>
                <a:lnTo>
                  <a:pt x="333451" y="241630"/>
                </a:lnTo>
                <a:lnTo>
                  <a:pt x="333451" y="230898"/>
                </a:lnTo>
                <a:lnTo>
                  <a:pt x="299084" y="230898"/>
                </a:lnTo>
                <a:lnTo>
                  <a:pt x="280226" y="190614"/>
                </a:lnTo>
                <a:lnTo>
                  <a:pt x="275463" y="190614"/>
                </a:lnTo>
                <a:lnTo>
                  <a:pt x="275463" y="187934"/>
                </a:lnTo>
                <a:close/>
              </a:path>
              <a:path w="430530" h="429259">
                <a:moveTo>
                  <a:pt x="43045" y="241630"/>
                </a:moveTo>
                <a:lnTo>
                  <a:pt x="31140" y="241630"/>
                </a:lnTo>
                <a:lnTo>
                  <a:pt x="24168" y="256667"/>
                </a:lnTo>
                <a:lnTo>
                  <a:pt x="36079" y="256667"/>
                </a:lnTo>
                <a:lnTo>
                  <a:pt x="43045" y="241630"/>
                </a:lnTo>
                <a:close/>
              </a:path>
              <a:path w="430530" h="429259">
                <a:moveTo>
                  <a:pt x="333451" y="241630"/>
                </a:moveTo>
                <a:lnTo>
                  <a:pt x="323786" y="241630"/>
                </a:lnTo>
                <a:lnTo>
                  <a:pt x="323786" y="244856"/>
                </a:lnTo>
                <a:lnTo>
                  <a:pt x="311975" y="256667"/>
                </a:lnTo>
                <a:lnTo>
                  <a:pt x="325932" y="256667"/>
                </a:lnTo>
                <a:lnTo>
                  <a:pt x="333451" y="249148"/>
                </a:lnTo>
                <a:lnTo>
                  <a:pt x="333451" y="241630"/>
                </a:lnTo>
                <a:close/>
              </a:path>
              <a:path w="430530" h="429259">
                <a:moveTo>
                  <a:pt x="424205" y="128333"/>
                </a:moveTo>
                <a:lnTo>
                  <a:pt x="413461" y="128333"/>
                </a:lnTo>
                <a:lnTo>
                  <a:pt x="413461" y="155181"/>
                </a:lnTo>
                <a:lnTo>
                  <a:pt x="381241" y="155181"/>
                </a:lnTo>
                <a:lnTo>
                  <a:pt x="381241" y="165925"/>
                </a:lnTo>
                <a:lnTo>
                  <a:pt x="413461" y="165925"/>
                </a:lnTo>
                <a:lnTo>
                  <a:pt x="413461" y="234111"/>
                </a:lnTo>
                <a:lnTo>
                  <a:pt x="406488" y="241096"/>
                </a:lnTo>
                <a:lnTo>
                  <a:pt x="370509" y="241096"/>
                </a:lnTo>
                <a:lnTo>
                  <a:pt x="370509" y="251828"/>
                </a:lnTo>
                <a:lnTo>
                  <a:pt x="397357" y="251828"/>
                </a:lnTo>
                <a:lnTo>
                  <a:pt x="407896" y="249747"/>
                </a:lnTo>
                <a:lnTo>
                  <a:pt x="416420" y="244043"/>
                </a:lnTo>
                <a:lnTo>
                  <a:pt x="422124" y="235519"/>
                </a:lnTo>
                <a:lnTo>
                  <a:pt x="424205" y="224980"/>
                </a:lnTo>
                <a:lnTo>
                  <a:pt x="424205" y="128333"/>
                </a:lnTo>
                <a:close/>
              </a:path>
              <a:path w="430530" h="429259">
                <a:moveTo>
                  <a:pt x="165392" y="177190"/>
                </a:moveTo>
                <a:lnTo>
                  <a:pt x="146989" y="177561"/>
                </a:lnTo>
                <a:lnTo>
                  <a:pt x="128536" y="178538"/>
                </a:lnTo>
                <a:lnTo>
                  <a:pt x="110788" y="179917"/>
                </a:lnTo>
                <a:lnTo>
                  <a:pt x="94500" y="181495"/>
                </a:lnTo>
                <a:lnTo>
                  <a:pt x="91821" y="181495"/>
                </a:lnTo>
                <a:lnTo>
                  <a:pt x="81622" y="182562"/>
                </a:lnTo>
                <a:lnTo>
                  <a:pt x="73025" y="183642"/>
                </a:lnTo>
                <a:lnTo>
                  <a:pt x="67119" y="184175"/>
                </a:lnTo>
                <a:lnTo>
                  <a:pt x="64439" y="185254"/>
                </a:lnTo>
                <a:lnTo>
                  <a:pt x="58534" y="185254"/>
                </a:lnTo>
                <a:lnTo>
                  <a:pt x="58534" y="190614"/>
                </a:lnTo>
                <a:lnTo>
                  <a:pt x="109173" y="190614"/>
                </a:lnTo>
                <a:lnTo>
                  <a:pt x="111544" y="190425"/>
                </a:lnTo>
                <a:lnTo>
                  <a:pt x="129071" y="189209"/>
                </a:lnTo>
                <a:lnTo>
                  <a:pt x="147306" y="188295"/>
                </a:lnTo>
                <a:lnTo>
                  <a:pt x="165392" y="187934"/>
                </a:lnTo>
                <a:lnTo>
                  <a:pt x="275463" y="187934"/>
                </a:lnTo>
                <a:lnTo>
                  <a:pt x="275463" y="185254"/>
                </a:lnTo>
                <a:lnTo>
                  <a:pt x="266286" y="184362"/>
                </a:lnTo>
                <a:lnTo>
                  <a:pt x="248127" y="182381"/>
                </a:lnTo>
                <a:lnTo>
                  <a:pt x="221793" y="179917"/>
                </a:lnTo>
                <a:lnTo>
                  <a:pt x="203176" y="178538"/>
                </a:lnTo>
                <a:lnTo>
                  <a:pt x="184056" y="177561"/>
                </a:lnTo>
                <a:lnTo>
                  <a:pt x="165392" y="177190"/>
                </a:lnTo>
                <a:close/>
              </a:path>
              <a:path w="430530" h="429259">
                <a:moveTo>
                  <a:pt x="278142" y="185254"/>
                </a:moveTo>
                <a:lnTo>
                  <a:pt x="275463" y="185254"/>
                </a:lnTo>
                <a:lnTo>
                  <a:pt x="275463" y="190614"/>
                </a:lnTo>
                <a:lnTo>
                  <a:pt x="280226" y="190614"/>
                </a:lnTo>
                <a:lnTo>
                  <a:pt x="279222" y="188468"/>
                </a:lnTo>
                <a:lnTo>
                  <a:pt x="278142" y="185254"/>
                </a:lnTo>
                <a:close/>
              </a:path>
              <a:path w="430530" h="429259">
                <a:moveTo>
                  <a:pt x="358152" y="128333"/>
                </a:moveTo>
                <a:lnTo>
                  <a:pt x="346875" y="128333"/>
                </a:lnTo>
                <a:lnTo>
                  <a:pt x="334530" y="165925"/>
                </a:lnTo>
                <a:lnTo>
                  <a:pt x="311442" y="165925"/>
                </a:lnTo>
                <a:lnTo>
                  <a:pt x="311442" y="176657"/>
                </a:lnTo>
                <a:lnTo>
                  <a:pt x="342049" y="176657"/>
                </a:lnTo>
                <a:lnTo>
                  <a:pt x="343115" y="172897"/>
                </a:lnTo>
                <a:lnTo>
                  <a:pt x="358152" y="128333"/>
                </a:lnTo>
                <a:close/>
              </a:path>
              <a:path w="430530" h="429259">
                <a:moveTo>
                  <a:pt x="179349" y="128333"/>
                </a:moveTo>
                <a:lnTo>
                  <a:pt x="168071" y="128333"/>
                </a:lnTo>
                <a:lnTo>
                  <a:pt x="173977" y="146050"/>
                </a:lnTo>
                <a:lnTo>
                  <a:pt x="184175" y="142824"/>
                </a:lnTo>
                <a:lnTo>
                  <a:pt x="179349" y="128333"/>
                </a:lnTo>
                <a:close/>
              </a:path>
              <a:path w="430530" h="429259">
                <a:moveTo>
                  <a:pt x="154647" y="8585"/>
                </a:moveTo>
                <a:lnTo>
                  <a:pt x="151955" y="8585"/>
                </a:lnTo>
                <a:lnTo>
                  <a:pt x="150961" y="11093"/>
                </a:lnTo>
                <a:lnTo>
                  <a:pt x="131025" y="53695"/>
                </a:lnTo>
                <a:lnTo>
                  <a:pt x="96659" y="53695"/>
                </a:lnTo>
                <a:lnTo>
                  <a:pt x="96659" y="71945"/>
                </a:lnTo>
                <a:lnTo>
                  <a:pt x="114376" y="89674"/>
                </a:lnTo>
                <a:lnTo>
                  <a:pt x="102019" y="115443"/>
                </a:lnTo>
                <a:lnTo>
                  <a:pt x="102019" y="144437"/>
                </a:lnTo>
                <a:lnTo>
                  <a:pt x="112763" y="144437"/>
                </a:lnTo>
                <a:lnTo>
                  <a:pt x="112763" y="128333"/>
                </a:lnTo>
                <a:lnTo>
                  <a:pt x="234119" y="128333"/>
                </a:lnTo>
                <a:lnTo>
                  <a:pt x="223913" y="118135"/>
                </a:lnTo>
                <a:lnTo>
                  <a:pt x="114909" y="118135"/>
                </a:lnTo>
                <a:lnTo>
                  <a:pt x="122428" y="102019"/>
                </a:lnTo>
                <a:lnTo>
                  <a:pt x="418052" y="102019"/>
                </a:lnTo>
                <a:lnTo>
                  <a:pt x="413133" y="91287"/>
                </a:lnTo>
                <a:lnTo>
                  <a:pt x="127266" y="91287"/>
                </a:lnTo>
                <a:lnTo>
                  <a:pt x="132741" y="79463"/>
                </a:lnTo>
                <a:lnTo>
                  <a:pt x="120815" y="79463"/>
                </a:lnTo>
                <a:lnTo>
                  <a:pt x="109004" y="67652"/>
                </a:lnTo>
                <a:lnTo>
                  <a:pt x="109004" y="64427"/>
                </a:lnTo>
                <a:lnTo>
                  <a:pt x="139704" y="64427"/>
                </a:lnTo>
                <a:lnTo>
                  <a:pt x="161086" y="18249"/>
                </a:lnTo>
                <a:lnTo>
                  <a:pt x="168826" y="17133"/>
                </a:lnTo>
                <a:lnTo>
                  <a:pt x="176663" y="16170"/>
                </a:lnTo>
                <a:lnTo>
                  <a:pt x="192239" y="14490"/>
                </a:lnTo>
                <a:lnTo>
                  <a:pt x="203647" y="13423"/>
                </a:lnTo>
                <a:lnTo>
                  <a:pt x="155181" y="13423"/>
                </a:lnTo>
                <a:lnTo>
                  <a:pt x="154647" y="8585"/>
                </a:lnTo>
                <a:close/>
              </a:path>
              <a:path w="430530" h="429259">
                <a:moveTo>
                  <a:pt x="234119" y="128333"/>
                </a:moveTo>
                <a:lnTo>
                  <a:pt x="218008" y="128333"/>
                </a:lnTo>
                <a:lnTo>
                  <a:pt x="234111" y="144437"/>
                </a:lnTo>
                <a:lnTo>
                  <a:pt x="292112" y="144437"/>
                </a:lnTo>
                <a:lnTo>
                  <a:pt x="302310" y="134239"/>
                </a:lnTo>
                <a:lnTo>
                  <a:pt x="240029" y="134239"/>
                </a:lnTo>
                <a:lnTo>
                  <a:pt x="234119" y="128333"/>
                </a:lnTo>
                <a:close/>
              </a:path>
              <a:path w="430530" h="429259">
                <a:moveTo>
                  <a:pt x="418052" y="102019"/>
                </a:moveTo>
                <a:lnTo>
                  <a:pt x="407022" y="102019"/>
                </a:lnTo>
                <a:lnTo>
                  <a:pt x="414540" y="118135"/>
                </a:lnTo>
                <a:lnTo>
                  <a:pt x="305536" y="118135"/>
                </a:lnTo>
                <a:lnTo>
                  <a:pt x="289420" y="134239"/>
                </a:lnTo>
                <a:lnTo>
                  <a:pt x="302310" y="134239"/>
                </a:lnTo>
                <a:lnTo>
                  <a:pt x="308216" y="128333"/>
                </a:lnTo>
                <a:lnTo>
                  <a:pt x="424205" y="128333"/>
                </a:lnTo>
                <a:lnTo>
                  <a:pt x="424205" y="115443"/>
                </a:lnTo>
                <a:lnTo>
                  <a:pt x="418052" y="102019"/>
                </a:lnTo>
                <a:close/>
              </a:path>
              <a:path w="430530" h="429259">
                <a:moveTo>
                  <a:pt x="372122" y="10731"/>
                </a:moveTo>
                <a:lnTo>
                  <a:pt x="262039" y="10731"/>
                </a:lnTo>
                <a:lnTo>
                  <a:pt x="280311" y="11093"/>
                </a:lnTo>
                <a:lnTo>
                  <a:pt x="299089" y="12011"/>
                </a:lnTo>
                <a:lnTo>
                  <a:pt x="351447" y="16170"/>
                </a:lnTo>
                <a:lnTo>
                  <a:pt x="402183" y="91287"/>
                </a:lnTo>
                <a:lnTo>
                  <a:pt x="413133" y="91287"/>
                </a:lnTo>
                <a:lnTo>
                  <a:pt x="412394" y="89674"/>
                </a:lnTo>
                <a:lnTo>
                  <a:pt x="422597" y="79463"/>
                </a:lnTo>
                <a:lnTo>
                  <a:pt x="408635" y="79463"/>
                </a:lnTo>
                <a:lnTo>
                  <a:pt x="401650" y="64427"/>
                </a:lnTo>
                <a:lnTo>
                  <a:pt x="430110" y="64427"/>
                </a:lnTo>
                <a:lnTo>
                  <a:pt x="430110" y="53695"/>
                </a:lnTo>
                <a:lnTo>
                  <a:pt x="395744" y="53695"/>
                </a:lnTo>
                <a:lnTo>
                  <a:pt x="376886" y="13423"/>
                </a:lnTo>
                <a:lnTo>
                  <a:pt x="372122" y="13423"/>
                </a:lnTo>
                <a:lnTo>
                  <a:pt x="372122" y="10731"/>
                </a:lnTo>
                <a:close/>
              </a:path>
              <a:path w="430530" h="429259">
                <a:moveTo>
                  <a:pt x="139704" y="64427"/>
                </a:moveTo>
                <a:lnTo>
                  <a:pt x="127800" y="64427"/>
                </a:lnTo>
                <a:lnTo>
                  <a:pt x="120815" y="79463"/>
                </a:lnTo>
                <a:lnTo>
                  <a:pt x="132741" y="79463"/>
                </a:lnTo>
                <a:lnTo>
                  <a:pt x="139704" y="64427"/>
                </a:lnTo>
                <a:close/>
              </a:path>
              <a:path w="430530" h="429259">
                <a:moveTo>
                  <a:pt x="430110" y="64427"/>
                </a:moveTo>
                <a:lnTo>
                  <a:pt x="420446" y="64427"/>
                </a:lnTo>
                <a:lnTo>
                  <a:pt x="420446" y="67652"/>
                </a:lnTo>
                <a:lnTo>
                  <a:pt x="408635" y="79463"/>
                </a:lnTo>
                <a:lnTo>
                  <a:pt x="422597" y="79463"/>
                </a:lnTo>
                <a:lnTo>
                  <a:pt x="430110" y="71945"/>
                </a:lnTo>
                <a:lnTo>
                  <a:pt x="430110" y="64427"/>
                </a:lnTo>
                <a:close/>
              </a:path>
              <a:path w="430530" h="429259">
                <a:moveTo>
                  <a:pt x="262039" y="0"/>
                </a:moveTo>
                <a:lnTo>
                  <a:pt x="243638" y="368"/>
                </a:lnTo>
                <a:lnTo>
                  <a:pt x="225190" y="1341"/>
                </a:lnTo>
                <a:lnTo>
                  <a:pt x="207446" y="2716"/>
                </a:lnTo>
                <a:lnTo>
                  <a:pt x="191160" y="4292"/>
                </a:lnTo>
                <a:lnTo>
                  <a:pt x="188480" y="4292"/>
                </a:lnTo>
                <a:lnTo>
                  <a:pt x="178269" y="5372"/>
                </a:lnTo>
                <a:lnTo>
                  <a:pt x="169684" y="6438"/>
                </a:lnTo>
                <a:lnTo>
                  <a:pt x="163779" y="6972"/>
                </a:lnTo>
                <a:lnTo>
                  <a:pt x="158407" y="8051"/>
                </a:lnTo>
                <a:lnTo>
                  <a:pt x="155181" y="8051"/>
                </a:lnTo>
                <a:lnTo>
                  <a:pt x="155181" y="13423"/>
                </a:lnTo>
                <a:lnTo>
                  <a:pt x="203647" y="13423"/>
                </a:lnTo>
                <a:lnTo>
                  <a:pt x="208203" y="12997"/>
                </a:lnTo>
                <a:lnTo>
                  <a:pt x="225729" y="11806"/>
                </a:lnTo>
                <a:lnTo>
                  <a:pt x="242186" y="11093"/>
                </a:lnTo>
                <a:lnTo>
                  <a:pt x="239098" y="11093"/>
                </a:lnTo>
                <a:lnTo>
                  <a:pt x="262039" y="10731"/>
                </a:lnTo>
                <a:lnTo>
                  <a:pt x="372122" y="10731"/>
                </a:lnTo>
                <a:lnTo>
                  <a:pt x="372122" y="8051"/>
                </a:lnTo>
                <a:lnTo>
                  <a:pt x="362940" y="7160"/>
                </a:lnTo>
                <a:lnTo>
                  <a:pt x="344785" y="5183"/>
                </a:lnTo>
                <a:lnTo>
                  <a:pt x="318447" y="2716"/>
                </a:lnTo>
                <a:lnTo>
                  <a:pt x="299829" y="1341"/>
                </a:lnTo>
                <a:lnTo>
                  <a:pt x="280708" y="368"/>
                </a:lnTo>
                <a:lnTo>
                  <a:pt x="262039" y="0"/>
                </a:lnTo>
                <a:close/>
              </a:path>
              <a:path w="430530" h="429259">
                <a:moveTo>
                  <a:pt x="374802" y="8051"/>
                </a:moveTo>
                <a:lnTo>
                  <a:pt x="372122" y="8051"/>
                </a:lnTo>
                <a:lnTo>
                  <a:pt x="372122" y="13423"/>
                </a:lnTo>
                <a:lnTo>
                  <a:pt x="376886" y="13423"/>
                </a:lnTo>
                <a:lnTo>
                  <a:pt x="375881" y="11277"/>
                </a:lnTo>
                <a:lnTo>
                  <a:pt x="374802" y="8051"/>
                </a:lnTo>
                <a:close/>
              </a:path>
            </a:pathLst>
          </a:custGeom>
          <a:solidFill>
            <a:srgbClr val="FFFFFF"/>
          </a:solidFill>
        </p:spPr>
        <p:txBody>
          <a:bodyPr wrap="square" lIns="0" tIns="0" rIns="0" bIns="0" rtlCol="0"/>
          <a:lstStyle/>
          <a:p>
            <a:endParaRPr sz="1200"/>
          </a:p>
        </p:txBody>
      </p:sp>
      <p:sp>
        <p:nvSpPr>
          <p:cNvPr id="32" name="object 32"/>
          <p:cNvSpPr txBox="1"/>
          <p:nvPr/>
        </p:nvSpPr>
        <p:spPr>
          <a:xfrm>
            <a:off x="678369" y="4550898"/>
            <a:ext cx="1944370" cy="197490"/>
          </a:xfrm>
          <a:prstGeom prst="rect">
            <a:avLst/>
          </a:prstGeom>
        </p:spPr>
        <p:txBody>
          <a:bodyPr vert="horz" wrap="square" lIns="0" tIns="12700" rIns="0" bIns="0" rtlCol="0">
            <a:spAutoFit/>
          </a:bodyPr>
          <a:lstStyle/>
          <a:p>
            <a:pPr marL="12700">
              <a:lnSpc>
                <a:spcPct val="100000"/>
              </a:lnSpc>
              <a:spcBef>
                <a:spcPts val="100"/>
              </a:spcBef>
            </a:pPr>
            <a:r>
              <a:rPr lang="el-GR" sz="1200" b="1" dirty="0">
                <a:solidFill>
                  <a:srgbClr val="78F9AD"/>
                </a:solidFill>
                <a:latin typeface="SKODA Next Light"/>
                <a:cs typeface="SKODA Next Light"/>
              </a:rPr>
              <a:t>2024	Highlights</a:t>
            </a:r>
          </a:p>
        </p:txBody>
      </p:sp>
      <p:sp>
        <p:nvSpPr>
          <p:cNvPr id="33" name="object 33"/>
          <p:cNvSpPr txBox="1"/>
          <p:nvPr/>
        </p:nvSpPr>
        <p:spPr>
          <a:xfrm>
            <a:off x="1270000" y="5138247"/>
            <a:ext cx="2934970" cy="475323"/>
          </a:xfrm>
          <a:prstGeom prst="rect">
            <a:avLst/>
          </a:prstGeom>
        </p:spPr>
        <p:txBody>
          <a:bodyPr vert="horz" wrap="square" lIns="0" tIns="33020" rIns="0" bIns="0" rtlCol="0">
            <a:spAutoFit/>
          </a:bodyPr>
          <a:lstStyle/>
          <a:p>
            <a:pPr marL="12700" marR="5080">
              <a:lnSpc>
                <a:spcPts val="1800"/>
              </a:lnSpc>
              <a:spcBef>
                <a:spcPts val="260"/>
              </a:spcBef>
            </a:pPr>
            <a:r>
              <a:rPr lang="el-GR" sz="1200" b="1" dirty="0">
                <a:solidFill>
                  <a:srgbClr val="78F9AD"/>
                </a:solidFill>
                <a:latin typeface="SKODA Next"/>
                <a:cs typeface="SKODA Next"/>
              </a:rPr>
              <a:t>Η </a:t>
            </a:r>
            <a:r>
              <a:rPr lang="en-US" sz="1200" b="1" dirty="0">
                <a:solidFill>
                  <a:srgbClr val="78F9AD"/>
                </a:solidFill>
                <a:latin typeface="SKODA Next"/>
                <a:cs typeface="SKODA Next"/>
              </a:rPr>
              <a:t>S</a:t>
            </a:r>
            <a:r>
              <a:rPr lang="el-GR" sz="1200" b="1" dirty="0">
                <a:solidFill>
                  <a:srgbClr val="78F9AD"/>
                </a:solidFill>
                <a:latin typeface="SKODA Next"/>
                <a:cs typeface="SKODA Next"/>
              </a:rPr>
              <a:t>koda γίνεται η τέταρτη μάρκα με τις περισσότερες πωλήσεις στην Ευρώπη</a:t>
            </a:r>
          </a:p>
        </p:txBody>
      </p:sp>
      <p:sp>
        <p:nvSpPr>
          <p:cNvPr id="34" name="object 34"/>
          <p:cNvSpPr txBox="1"/>
          <p:nvPr/>
        </p:nvSpPr>
        <p:spPr>
          <a:xfrm>
            <a:off x="649794" y="5794395"/>
            <a:ext cx="3582670" cy="1187184"/>
          </a:xfrm>
          <a:prstGeom prst="rect">
            <a:avLst/>
          </a:prstGeom>
        </p:spPr>
        <p:txBody>
          <a:bodyPr vert="horz" wrap="square" lIns="0" tIns="12700" rIns="0" bIns="0" rtlCol="0">
            <a:spAutoFit/>
          </a:bodyPr>
          <a:lstStyle/>
          <a:p>
            <a:pPr marL="12700" marR="5080">
              <a:lnSpc>
                <a:spcPct val="107200"/>
              </a:lnSpc>
              <a:spcBef>
                <a:spcPts val="100"/>
              </a:spcBef>
            </a:pPr>
            <a:r>
              <a:rPr lang="el-GR" sz="1200" b="0" dirty="0">
                <a:solidFill>
                  <a:srgbClr val="FFFFFF"/>
                </a:solidFill>
                <a:latin typeface="SKODA Next Light"/>
                <a:cs typeface="SKODA Next Light"/>
              </a:rPr>
              <a:t>Για πρώτη φορά στην ιστορία της, η </a:t>
            </a:r>
            <a:r>
              <a:rPr lang="en-US" sz="1200" b="0" dirty="0">
                <a:solidFill>
                  <a:srgbClr val="FFFFFF"/>
                </a:solidFill>
                <a:latin typeface="SKODA Next Light"/>
                <a:cs typeface="SKODA Next Light"/>
              </a:rPr>
              <a:t> S</a:t>
            </a:r>
            <a:r>
              <a:rPr lang="el-GR" sz="1200" b="0" dirty="0">
                <a:solidFill>
                  <a:srgbClr val="FFFFFF"/>
                </a:solidFill>
                <a:latin typeface="SKODA Next Light"/>
                <a:cs typeface="SKODA Next Light"/>
              </a:rPr>
              <a:t>koda Auto </a:t>
            </a:r>
            <a:r>
              <a:rPr lang="el-GR" sz="1200" b="1" dirty="0">
                <a:solidFill>
                  <a:srgbClr val="FFFFFF"/>
                </a:solidFill>
                <a:latin typeface="SKODA Next"/>
                <a:cs typeface="SKODA Next"/>
              </a:rPr>
              <a:t>κατέλαβε την τέταρτη θέση </a:t>
            </a:r>
            <a:r>
              <a:rPr lang="el-GR" sz="1200" b="0" dirty="0">
                <a:solidFill>
                  <a:srgbClr val="FFFFFF"/>
                </a:solidFill>
                <a:latin typeface="SKODA Next Light"/>
                <a:cs typeface="SKODA Next Light"/>
              </a:rPr>
              <a:t>μεταξύ των κατασκευαστών αυτοκινήτων με τις μεγαλύτερες πωλήσεις στην Ευρώπη, με την οικογένεια Enyaq να κατέχει την τρίτη θέση μεταξύ των ηλεκτρικών οχημάτων με μπαταρία.</a:t>
            </a:r>
          </a:p>
        </p:txBody>
      </p:sp>
      <p:sp>
        <p:nvSpPr>
          <p:cNvPr id="35" name="object 35"/>
          <p:cNvSpPr txBox="1"/>
          <p:nvPr/>
        </p:nvSpPr>
        <p:spPr>
          <a:xfrm>
            <a:off x="643538" y="7305675"/>
            <a:ext cx="3707129" cy="1338251"/>
          </a:xfrm>
          <a:prstGeom prst="rect">
            <a:avLst/>
          </a:prstGeom>
        </p:spPr>
        <p:txBody>
          <a:bodyPr vert="horz" wrap="square" lIns="0" tIns="33020" rIns="0" bIns="0" rtlCol="0">
            <a:spAutoFit/>
          </a:bodyPr>
          <a:lstStyle/>
          <a:p>
            <a:pPr marL="612140" marR="721360">
              <a:lnSpc>
                <a:spcPts val="1800"/>
              </a:lnSpc>
              <a:spcBef>
                <a:spcPts val="260"/>
              </a:spcBef>
            </a:pPr>
            <a:r>
              <a:rPr lang="el-GR" sz="1200" b="1" dirty="0">
                <a:solidFill>
                  <a:srgbClr val="78F9AD"/>
                </a:solidFill>
                <a:latin typeface="SKODA Next"/>
                <a:cs typeface="SKODA Next"/>
              </a:rPr>
              <a:t>Το πιο σύγχρονο και ποικίλο χαρτοφυλάκιο μοντέλων</a:t>
            </a:r>
          </a:p>
          <a:p>
            <a:pPr marL="12700" marR="5080">
              <a:lnSpc>
                <a:spcPct val="107200"/>
              </a:lnSpc>
              <a:spcBef>
                <a:spcPts val="520"/>
              </a:spcBef>
            </a:pPr>
            <a:r>
              <a:rPr lang="el-GR" sz="1200" b="0" dirty="0">
                <a:solidFill>
                  <a:srgbClr val="FFFFFF"/>
                </a:solidFill>
                <a:latin typeface="SKODA Next Light"/>
                <a:cs typeface="SKODA Next Light"/>
              </a:rPr>
              <a:t>Η </a:t>
            </a:r>
            <a:r>
              <a:rPr lang="en-US" sz="1200" dirty="0">
                <a:solidFill>
                  <a:srgbClr val="FFFFFF"/>
                </a:solidFill>
                <a:latin typeface="SKODA Next Light"/>
                <a:cs typeface="SKODA Next Light"/>
              </a:rPr>
              <a:t>S</a:t>
            </a:r>
            <a:r>
              <a:rPr lang="el-GR" sz="1200" b="0" dirty="0">
                <a:solidFill>
                  <a:srgbClr val="FFFFFF"/>
                </a:solidFill>
                <a:latin typeface="SKODA Next Light"/>
                <a:cs typeface="SKODA Next Light"/>
              </a:rPr>
              <a:t>koda Auto συνεχίζει να χτίζει την επιτυχία της με το πιο σύγχρονο και ποικίλο χαρτοφυλάκιο προϊόντων μέχρι σήμερα, </a:t>
            </a:r>
            <a:r>
              <a:rPr lang="el-GR" sz="1200" b="1" dirty="0">
                <a:solidFill>
                  <a:srgbClr val="FFFFFF"/>
                </a:solidFill>
                <a:latin typeface="SKODA Next"/>
                <a:cs typeface="SKODA Next"/>
              </a:rPr>
              <a:t>που περιλαμβάνει 12 σειρές μοντέλων</a:t>
            </a:r>
            <a:r>
              <a:rPr lang="el-GR" sz="1200" b="0" dirty="0">
                <a:solidFill>
                  <a:srgbClr val="FFFFFF"/>
                </a:solidFill>
                <a:latin typeface="SKODA Next Light"/>
                <a:cs typeface="SKODA Next Light"/>
              </a:rPr>
              <a:t>.</a:t>
            </a:r>
          </a:p>
        </p:txBody>
      </p:sp>
      <p:sp>
        <p:nvSpPr>
          <p:cNvPr id="36" name="object 36"/>
          <p:cNvSpPr txBox="1"/>
          <p:nvPr/>
        </p:nvSpPr>
        <p:spPr>
          <a:xfrm>
            <a:off x="640266" y="8858203"/>
            <a:ext cx="3731895" cy="1338250"/>
          </a:xfrm>
          <a:prstGeom prst="rect">
            <a:avLst/>
          </a:prstGeom>
        </p:spPr>
        <p:txBody>
          <a:bodyPr vert="horz" wrap="square" lIns="0" tIns="33019" rIns="0" bIns="0" rtlCol="0">
            <a:spAutoFit/>
          </a:bodyPr>
          <a:lstStyle/>
          <a:p>
            <a:pPr marL="612775" marR="1276985">
              <a:lnSpc>
                <a:spcPts val="1800"/>
              </a:lnSpc>
              <a:spcBef>
                <a:spcPts val="259"/>
              </a:spcBef>
            </a:pPr>
            <a:r>
              <a:rPr lang="el-GR" sz="1200" b="1" dirty="0">
                <a:solidFill>
                  <a:srgbClr val="78F9AD"/>
                </a:solidFill>
                <a:latin typeface="SKODA Next"/>
                <a:cs typeface="SKODA Next"/>
              </a:rPr>
              <a:t>Παρουσιάστηκε το νέο αμιγώς ηλεκτρικό Elroq</a:t>
            </a:r>
          </a:p>
          <a:p>
            <a:pPr marL="12700" marR="5080">
              <a:lnSpc>
                <a:spcPct val="107200"/>
              </a:lnSpc>
              <a:spcBef>
                <a:spcPts val="520"/>
              </a:spcBef>
            </a:pPr>
            <a:r>
              <a:rPr lang="el-GR" sz="1200" b="0" dirty="0">
                <a:solidFill>
                  <a:srgbClr val="FFFFFF"/>
                </a:solidFill>
                <a:latin typeface="SKODA Next Light"/>
                <a:cs typeface="SKODA Next Light"/>
              </a:rPr>
              <a:t>Το Elroq, εισέρχεται στην ευρωπαϊκή αγορά ως</a:t>
            </a:r>
            <a:r>
              <a:rPr lang="el-GR" sz="1200" b="1" dirty="0">
                <a:solidFill>
                  <a:srgbClr val="FFFFFF"/>
                </a:solidFill>
                <a:latin typeface="SKODA Next"/>
                <a:cs typeface="SKODA Next"/>
              </a:rPr>
              <a:t>το πιο προσιτό EV στην κατηγορία του</a:t>
            </a:r>
            <a:r>
              <a:rPr lang="el-GR" sz="1200" b="0" dirty="0">
                <a:solidFill>
                  <a:srgbClr val="FFFFFF"/>
                </a:solidFill>
                <a:latin typeface="SKODA Next Light"/>
                <a:cs typeface="SKODA Next Light"/>
              </a:rPr>
              <a:t>,αν ληφθεί υπόψη το μέγεθος της μπαταρίας του και ο εκτενής στάνταρ εξοπλισμός του.</a:t>
            </a:r>
          </a:p>
        </p:txBody>
      </p:sp>
      <p:sp>
        <p:nvSpPr>
          <p:cNvPr id="37" name="object 37"/>
          <p:cNvSpPr/>
          <p:nvPr/>
        </p:nvSpPr>
        <p:spPr>
          <a:xfrm>
            <a:off x="13601554" y="4204141"/>
            <a:ext cx="488950" cy="207645"/>
          </a:xfrm>
          <a:custGeom>
            <a:avLst/>
            <a:gdLst/>
            <a:ahLst/>
            <a:cxnLst/>
            <a:rect l="l" t="t" r="r" b="b"/>
            <a:pathLst>
              <a:path w="488950" h="207645">
                <a:moveTo>
                  <a:pt x="342316" y="0"/>
                </a:moveTo>
                <a:lnTo>
                  <a:pt x="302557" y="0"/>
                </a:lnTo>
                <a:lnTo>
                  <a:pt x="272179" y="869"/>
                </a:lnTo>
                <a:lnTo>
                  <a:pt x="212176" y="7825"/>
                </a:lnTo>
                <a:lnTo>
                  <a:pt x="163097" y="36643"/>
                </a:lnTo>
                <a:lnTo>
                  <a:pt x="136954" y="67757"/>
                </a:lnTo>
                <a:lnTo>
                  <a:pt x="118109" y="69866"/>
                </a:lnTo>
                <a:lnTo>
                  <a:pt x="89864" y="72722"/>
                </a:lnTo>
                <a:lnTo>
                  <a:pt x="61621" y="75236"/>
                </a:lnTo>
                <a:lnTo>
                  <a:pt x="42783" y="76317"/>
                </a:lnTo>
                <a:lnTo>
                  <a:pt x="42174" y="76317"/>
                </a:lnTo>
                <a:lnTo>
                  <a:pt x="27152" y="79660"/>
                </a:lnTo>
                <a:lnTo>
                  <a:pt x="13734" y="89309"/>
                </a:lnTo>
                <a:lnTo>
                  <a:pt x="3985" y="104692"/>
                </a:lnTo>
                <a:lnTo>
                  <a:pt x="0" y="125094"/>
                </a:lnTo>
                <a:lnTo>
                  <a:pt x="80" y="135175"/>
                </a:lnTo>
                <a:lnTo>
                  <a:pt x="1191" y="168658"/>
                </a:lnTo>
                <a:lnTo>
                  <a:pt x="1191" y="174767"/>
                </a:lnTo>
                <a:lnTo>
                  <a:pt x="44612" y="174767"/>
                </a:lnTo>
                <a:lnTo>
                  <a:pt x="50694" y="187830"/>
                </a:lnTo>
                <a:lnTo>
                  <a:pt x="60212" y="198083"/>
                </a:lnTo>
                <a:lnTo>
                  <a:pt x="72482" y="204780"/>
                </a:lnTo>
                <a:lnTo>
                  <a:pt x="86814" y="207177"/>
                </a:lnTo>
                <a:lnTo>
                  <a:pt x="101147" y="204597"/>
                </a:lnTo>
                <a:lnTo>
                  <a:pt x="113414" y="197544"/>
                </a:lnTo>
                <a:lnTo>
                  <a:pt x="116876" y="193728"/>
                </a:lnTo>
                <a:lnTo>
                  <a:pt x="86192" y="193728"/>
                </a:lnTo>
                <a:lnTo>
                  <a:pt x="73746" y="191052"/>
                </a:lnTo>
                <a:lnTo>
                  <a:pt x="63649" y="183789"/>
                </a:lnTo>
                <a:lnTo>
                  <a:pt x="56878" y="173084"/>
                </a:lnTo>
                <a:lnTo>
                  <a:pt x="54638" y="161318"/>
                </a:lnTo>
                <a:lnTo>
                  <a:pt x="12811" y="161318"/>
                </a:lnTo>
                <a:lnTo>
                  <a:pt x="12453" y="156289"/>
                </a:lnTo>
                <a:lnTo>
                  <a:pt x="12373" y="155162"/>
                </a:lnTo>
                <a:lnTo>
                  <a:pt x="12080" y="147722"/>
                </a:lnTo>
                <a:lnTo>
                  <a:pt x="15165" y="109023"/>
                </a:lnTo>
                <a:lnTo>
                  <a:pt x="64006" y="87905"/>
                </a:lnTo>
                <a:lnTo>
                  <a:pt x="96214" y="85105"/>
                </a:lnTo>
                <a:lnTo>
                  <a:pt x="126015" y="82191"/>
                </a:lnTo>
                <a:lnTo>
                  <a:pt x="140624" y="80596"/>
                </a:lnTo>
                <a:lnTo>
                  <a:pt x="143685" y="80596"/>
                </a:lnTo>
                <a:lnTo>
                  <a:pt x="178002" y="33737"/>
                </a:lnTo>
                <a:lnTo>
                  <a:pt x="214614" y="20665"/>
                </a:lnTo>
                <a:lnTo>
                  <a:pt x="273174" y="13709"/>
                </a:lnTo>
                <a:lnTo>
                  <a:pt x="303025" y="12839"/>
                </a:lnTo>
                <a:lnTo>
                  <a:pt x="452553" y="12839"/>
                </a:lnTo>
                <a:lnTo>
                  <a:pt x="451279" y="10264"/>
                </a:lnTo>
                <a:lnTo>
                  <a:pt x="448218" y="10264"/>
                </a:lnTo>
                <a:lnTo>
                  <a:pt x="436116" y="8126"/>
                </a:lnTo>
                <a:lnTo>
                  <a:pt x="408704" y="4612"/>
                </a:lnTo>
                <a:lnTo>
                  <a:pt x="373836" y="1327"/>
                </a:lnTo>
                <a:lnTo>
                  <a:pt x="342316" y="0"/>
                </a:lnTo>
                <a:close/>
              </a:path>
              <a:path w="488950" h="207645">
                <a:moveTo>
                  <a:pt x="361034" y="174157"/>
                </a:moveTo>
                <a:lnTo>
                  <a:pt x="347926" y="174157"/>
                </a:lnTo>
                <a:lnTo>
                  <a:pt x="354255" y="186768"/>
                </a:lnTo>
                <a:lnTo>
                  <a:pt x="363679" y="196630"/>
                </a:lnTo>
                <a:lnTo>
                  <a:pt x="375624" y="203054"/>
                </a:lnTo>
                <a:lnTo>
                  <a:pt x="389519" y="205349"/>
                </a:lnTo>
                <a:lnTo>
                  <a:pt x="403594" y="202854"/>
                </a:lnTo>
                <a:lnTo>
                  <a:pt x="415890" y="195943"/>
                </a:lnTo>
                <a:lnTo>
                  <a:pt x="419071" y="192496"/>
                </a:lnTo>
                <a:lnTo>
                  <a:pt x="388909" y="192496"/>
                </a:lnTo>
                <a:lnTo>
                  <a:pt x="376455" y="189822"/>
                </a:lnTo>
                <a:lnTo>
                  <a:pt x="366356" y="182563"/>
                </a:lnTo>
                <a:lnTo>
                  <a:pt x="361034" y="174157"/>
                </a:lnTo>
                <a:close/>
              </a:path>
              <a:path w="488950" h="207645">
                <a:moveTo>
                  <a:pt x="117537" y="126456"/>
                </a:moveTo>
                <a:lnTo>
                  <a:pt x="86192" y="126456"/>
                </a:lnTo>
                <a:lnTo>
                  <a:pt x="98646" y="129132"/>
                </a:lnTo>
                <a:lnTo>
                  <a:pt x="108746" y="136394"/>
                </a:lnTo>
                <a:lnTo>
                  <a:pt x="115424" y="146944"/>
                </a:lnTo>
                <a:lnTo>
                  <a:pt x="115519" y="147094"/>
                </a:lnTo>
                <a:lnTo>
                  <a:pt x="117993" y="160086"/>
                </a:lnTo>
                <a:lnTo>
                  <a:pt x="115519" y="173084"/>
                </a:lnTo>
                <a:lnTo>
                  <a:pt x="108746" y="183789"/>
                </a:lnTo>
                <a:lnTo>
                  <a:pt x="98646" y="191052"/>
                </a:lnTo>
                <a:lnTo>
                  <a:pt x="86192" y="193728"/>
                </a:lnTo>
                <a:lnTo>
                  <a:pt x="116876" y="193728"/>
                </a:lnTo>
                <a:lnTo>
                  <a:pt x="122929" y="187053"/>
                </a:lnTo>
                <a:lnTo>
                  <a:pt x="129004" y="174157"/>
                </a:lnTo>
                <a:lnTo>
                  <a:pt x="361034" y="174157"/>
                </a:lnTo>
                <a:lnTo>
                  <a:pt x="359582" y="171863"/>
                </a:lnTo>
                <a:lnTo>
                  <a:pt x="357575" y="161318"/>
                </a:lnTo>
                <a:lnTo>
                  <a:pt x="131455" y="161318"/>
                </a:lnTo>
                <a:lnTo>
                  <a:pt x="131455" y="160086"/>
                </a:lnTo>
                <a:lnTo>
                  <a:pt x="128015" y="141991"/>
                </a:lnTo>
                <a:lnTo>
                  <a:pt x="118612" y="127221"/>
                </a:lnTo>
                <a:lnTo>
                  <a:pt x="117537" y="126456"/>
                </a:lnTo>
                <a:close/>
              </a:path>
              <a:path w="488950" h="207645">
                <a:moveTo>
                  <a:pt x="419632" y="125237"/>
                </a:moveTo>
                <a:lnTo>
                  <a:pt x="388909" y="125237"/>
                </a:lnTo>
                <a:lnTo>
                  <a:pt x="401356" y="127913"/>
                </a:lnTo>
                <a:lnTo>
                  <a:pt x="411452" y="135175"/>
                </a:lnTo>
                <a:lnTo>
                  <a:pt x="418224" y="145875"/>
                </a:lnTo>
                <a:lnTo>
                  <a:pt x="420697" y="158867"/>
                </a:lnTo>
                <a:lnTo>
                  <a:pt x="418297" y="171476"/>
                </a:lnTo>
                <a:lnTo>
                  <a:pt x="418224" y="171863"/>
                </a:lnTo>
                <a:lnTo>
                  <a:pt x="411452" y="182563"/>
                </a:lnTo>
                <a:lnTo>
                  <a:pt x="401356" y="189822"/>
                </a:lnTo>
                <a:lnTo>
                  <a:pt x="388909" y="192496"/>
                </a:lnTo>
                <a:lnTo>
                  <a:pt x="419071" y="192496"/>
                </a:lnTo>
                <a:lnTo>
                  <a:pt x="425548" y="185476"/>
                </a:lnTo>
                <a:lnTo>
                  <a:pt x="431708" y="172316"/>
                </a:lnTo>
                <a:lnTo>
                  <a:pt x="437108" y="172316"/>
                </a:lnTo>
                <a:lnTo>
                  <a:pt x="444478" y="171476"/>
                </a:lnTo>
                <a:lnTo>
                  <a:pt x="454022" y="169482"/>
                </a:lnTo>
                <a:lnTo>
                  <a:pt x="467179" y="165598"/>
                </a:lnTo>
                <a:lnTo>
                  <a:pt x="476502" y="158867"/>
                </a:lnTo>
                <a:lnTo>
                  <a:pt x="433550" y="158867"/>
                </a:lnTo>
                <a:lnTo>
                  <a:pt x="430194" y="141215"/>
                </a:lnTo>
                <a:lnTo>
                  <a:pt x="430110" y="140772"/>
                </a:lnTo>
                <a:lnTo>
                  <a:pt x="420772" y="126105"/>
                </a:lnTo>
                <a:lnTo>
                  <a:pt x="419632" y="125237"/>
                </a:lnTo>
                <a:close/>
              </a:path>
              <a:path w="488950" h="207645">
                <a:moveTo>
                  <a:pt x="87424" y="113616"/>
                </a:moveTo>
                <a:lnTo>
                  <a:pt x="70225" y="117266"/>
                </a:lnTo>
                <a:lnTo>
                  <a:pt x="56236" y="127221"/>
                </a:lnTo>
                <a:lnTo>
                  <a:pt x="46833" y="141991"/>
                </a:lnTo>
                <a:lnTo>
                  <a:pt x="43393" y="160086"/>
                </a:lnTo>
                <a:lnTo>
                  <a:pt x="43393" y="161318"/>
                </a:lnTo>
                <a:lnTo>
                  <a:pt x="54638" y="161318"/>
                </a:lnTo>
                <a:lnTo>
                  <a:pt x="54404" y="160086"/>
                </a:lnTo>
                <a:lnTo>
                  <a:pt x="56758" y="147722"/>
                </a:lnTo>
                <a:lnTo>
                  <a:pt x="56878" y="147094"/>
                </a:lnTo>
                <a:lnTo>
                  <a:pt x="63649" y="136394"/>
                </a:lnTo>
                <a:lnTo>
                  <a:pt x="73746" y="129132"/>
                </a:lnTo>
                <a:lnTo>
                  <a:pt x="86192" y="126456"/>
                </a:lnTo>
                <a:lnTo>
                  <a:pt x="117537" y="126456"/>
                </a:lnTo>
                <a:lnTo>
                  <a:pt x="104623" y="117266"/>
                </a:lnTo>
                <a:lnTo>
                  <a:pt x="87424" y="113616"/>
                </a:lnTo>
                <a:close/>
              </a:path>
              <a:path w="488950" h="207645">
                <a:moveTo>
                  <a:pt x="389519" y="112397"/>
                </a:moveTo>
                <a:lnTo>
                  <a:pt x="348928" y="140772"/>
                </a:lnTo>
                <a:lnTo>
                  <a:pt x="345488" y="158867"/>
                </a:lnTo>
                <a:lnTo>
                  <a:pt x="345488" y="161318"/>
                </a:lnTo>
                <a:lnTo>
                  <a:pt x="357575" y="161318"/>
                </a:lnTo>
                <a:lnTo>
                  <a:pt x="357108" y="158867"/>
                </a:lnTo>
                <a:lnTo>
                  <a:pt x="359582" y="145875"/>
                </a:lnTo>
                <a:lnTo>
                  <a:pt x="366356" y="135175"/>
                </a:lnTo>
                <a:lnTo>
                  <a:pt x="376455" y="127913"/>
                </a:lnTo>
                <a:lnTo>
                  <a:pt x="388909" y="125237"/>
                </a:lnTo>
                <a:lnTo>
                  <a:pt x="419632" y="125237"/>
                </a:lnTo>
                <a:lnTo>
                  <a:pt x="406718" y="116047"/>
                </a:lnTo>
                <a:lnTo>
                  <a:pt x="389519" y="112397"/>
                </a:lnTo>
                <a:close/>
              </a:path>
              <a:path w="488950" h="207645">
                <a:moveTo>
                  <a:pt x="462677" y="152980"/>
                </a:moveTo>
                <a:lnTo>
                  <a:pt x="452083" y="156289"/>
                </a:lnTo>
                <a:lnTo>
                  <a:pt x="444248" y="158103"/>
                </a:lnTo>
                <a:lnTo>
                  <a:pt x="438436" y="158867"/>
                </a:lnTo>
                <a:lnTo>
                  <a:pt x="476502" y="158867"/>
                </a:lnTo>
                <a:lnTo>
                  <a:pt x="481006" y="155614"/>
                </a:lnTo>
                <a:lnTo>
                  <a:pt x="482009" y="153367"/>
                </a:lnTo>
                <a:lnTo>
                  <a:pt x="462290" y="153367"/>
                </a:lnTo>
                <a:lnTo>
                  <a:pt x="462677" y="152980"/>
                </a:lnTo>
                <a:close/>
              </a:path>
              <a:path w="488950" h="207645">
                <a:moveTo>
                  <a:pt x="482182" y="152980"/>
                </a:moveTo>
                <a:lnTo>
                  <a:pt x="462847" y="152980"/>
                </a:lnTo>
                <a:lnTo>
                  <a:pt x="462290" y="153367"/>
                </a:lnTo>
                <a:lnTo>
                  <a:pt x="482009" y="153367"/>
                </a:lnTo>
                <a:lnTo>
                  <a:pt x="482182" y="152980"/>
                </a:lnTo>
                <a:close/>
              </a:path>
              <a:path w="488950" h="207645">
                <a:moveTo>
                  <a:pt x="463405" y="152593"/>
                </a:moveTo>
                <a:lnTo>
                  <a:pt x="463064" y="152593"/>
                </a:lnTo>
                <a:lnTo>
                  <a:pt x="462677" y="152980"/>
                </a:lnTo>
                <a:lnTo>
                  <a:pt x="463405" y="152593"/>
                </a:lnTo>
                <a:close/>
              </a:path>
              <a:path w="488950" h="207645">
                <a:moveTo>
                  <a:pt x="452553" y="12839"/>
                </a:moveTo>
                <a:lnTo>
                  <a:pt x="342493" y="12839"/>
                </a:lnTo>
                <a:lnTo>
                  <a:pt x="368950" y="13891"/>
                </a:lnTo>
                <a:lnTo>
                  <a:pt x="399911" y="16614"/>
                </a:lnTo>
                <a:lnTo>
                  <a:pt x="426742" y="19680"/>
                </a:lnTo>
                <a:lnTo>
                  <a:pt x="443938" y="21884"/>
                </a:lnTo>
                <a:lnTo>
                  <a:pt x="469052" y="72722"/>
                </a:lnTo>
                <a:lnTo>
                  <a:pt x="473252" y="79956"/>
                </a:lnTo>
                <a:lnTo>
                  <a:pt x="475368" y="85105"/>
                </a:lnTo>
                <a:lnTo>
                  <a:pt x="475431" y="85259"/>
                </a:lnTo>
                <a:lnTo>
                  <a:pt x="476234" y="91136"/>
                </a:lnTo>
                <a:lnTo>
                  <a:pt x="474591" y="138462"/>
                </a:lnTo>
                <a:lnTo>
                  <a:pt x="463405" y="152593"/>
                </a:lnTo>
                <a:lnTo>
                  <a:pt x="482355" y="152593"/>
                </a:lnTo>
                <a:lnTo>
                  <a:pt x="487437" y="141215"/>
                </a:lnTo>
                <a:lnTo>
                  <a:pt x="488562" y="129132"/>
                </a:lnTo>
                <a:lnTo>
                  <a:pt x="488675" y="127913"/>
                </a:lnTo>
                <a:lnTo>
                  <a:pt x="488739" y="127221"/>
                </a:lnTo>
                <a:lnTo>
                  <a:pt x="488843" y="126105"/>
                </a:lnTo>
                <a:lnTo>
                  <a:pt x="488937" y="125094"/>
                </a:lnTo>
                <a:lnTo>
                  <a:pt x="488204" y="113616"/>
                </a:lnTo>
                <a:lnTo>
                  <a:pt x="488126" y="112397"/>
                </a:lnTo>
                <a:lnTo>
                  <a:pt x="488047" y="111165"/>
                </a:lnTo>
                <a:lnTo>
                  <a:pt x="487969" y="109946"/>
                </a:lnTo>
                <a:lnTo>
                  <a:pt x="487360" y="109946"/>
                </a:lnTo>
                <a:lnTo>
                  <a:pt x="487360" y="99545"/>
                </a:lnTo>
                <a:lnTo>
                  <a:pt x="486022" y="86554"/>
                </a:lnTo>
                <a:lnTo>
                  <a:pt x="483080" y="75853"/>
                </a:lnTo>
                <a:lnTo>
                  <a:pt x="480137" y="68591"/>
                </a:lnTo>
                <a:lnTo>
                  <a:pt x="452553" y="12839"/>
                </a:lnTo>
                <a:close/>
              </a:path>
            </a:pathLst>
          </a:custGeom>
          <a:solidFill>
            <a:srgbClr val="FFFFFF"/>
          </a:solidFill>
        </p:spPr>
        <p:txBody>
          <a:bodyPr wrap="square" lIns="0" tIns="0" rIns="0" bIns="0" rtlCol="0"/>
          <a:lstStyle/>
          <a:p>
            <a:endParaRPr/>
          </a:p>
        </p:txBody>
      </p:sp>
      <p:sp>
        <p:nvSpPr>
          <p:cNvPr id="38" name="object 38"/>
          <p:cNvSpPr/>
          <p:nvPr/>
        </p:nvSpPr>
        <p:spPr>
          <a:xfrm>
            <a:off x="13616953" y="6197019"/>
            <a:ext cx="406400" cy="338455"/>
          </a:xfrm>
          <a:custGeom>
            <a:avLst/>
            <a:gdLst/>
            <a:ahLst/>
            <a:cxnLst/>
            <a:rect l="l" t="t" r="r" b="b"/>
            <a:pathLst>
              <a:path w="406400" h="338454">
                <a:moveTo>
                  <a:pt x="118363" y="105410"/>
                </a:moveTo>
                <a:lnTo>
                  <a:pt x="0" y="174180"/>
                </a:lnTo>
                <a:lnTo>
                  <a:pt x="0" y="338201"/>
                </a:lnTo>
                <a:lnTo>
                  <a:pt x="405841" y="338201"/>
                </a:lnTo>
                <a:lnTo>
                  <a:pt x="405841" y="326364"/>
                </a:lnTo>
                <a:lnTo>
                  <a:pt x="11264" y="326364"/>
                </a:lnTo>
                <a:lnTo>
                  <a:pt x="11264" y="180378"/>
                </a:lnTo>
                <a:lnTo>
                  <a:pt x="107099" y="125133"/>
                </a:lnTo>
                <a:lnTo>
                  <a:pt x="118363" y="125133"/>
                </a:lnTo>
                <a:lnTo>
                  <a:pt x="118363" y="105410"/>
                </a:lnTo>
                <a:close/>
              </a:path>
              <a:path w="406400" h="338454">
                <a:moveTo>
                  <a:pt x="405841" y="11277"/>
                </a:moveTo>
                <a:lnTo>
                  <a:pt x="394563" y="11277"/>
                </a:lnTo>
                <a:lnTo>
                  <a:pt x="394563" y="326364"/>
                </a:lnTo>
                <a:lnTo>
                  <a:pt x="405841" y="326364"/>
                </a:lnTo>
                <a:lnTo>
                  <a:pt x="405841" y="11277"/>
                </a:lnTo>
                <a:close/>
              </a:path>
              <a:path w="406400" h="338454">
                <a:moveTo>
                  <a:pt x="118363" y="125133"/>
                </a:moveTo>
                <a:lnTo>
                  <a:pt x="107099" y="125133"/>
                </a:lnTo>
                <a:lnTo>
                  <a:pt x="107099" y="192773"/>
                </a:lnTo>
                <a:lnTo>
                  <a:pt x="141612" y="173050"/>
                </a:lnTo>
                <a:lnTo>
                  <a:pt x="118363" y="173050"/>
                </a:lnTo>
                <a:lnTo>
                  <a:pt x="118363" y="125133"/>
                </a:lnTo>
                <a:close/>
              </a:path>
              <a:path w="406400" h="338454">
                <a:moveTo>
                  <a:pt x="236740" y="125133"/>
                </a:moveTo>
                <a:lnTo>
                  <a:pt x="225463" y="125133"/>
                </a:lnTo>
                <a:lnTo>
                  <a:pt x="225463" y="192773"/>
                </a:lnTo>
                <a:lnTo>
                  <a:pt x="258870" y="173050"/>
                </a:lnTo>
                <a:lnTo>
                  <a:pt x="236740" y="173050"/>
                </a:lnTo>
                <a:lnTo>
                  <a:pt x="236740" y="125133"/>
                </a:lnTo>
                <a:close/>
              </a:path>
              <a:path w="406400" h="338454">
                <a:moveTo>
                  <a:pt x="236740" y="105410"/>
                </a:moveTo>
                <a:lnTo>
                  <a:pt x="118363" y="173050"/>
                </a:lnTo>
                <a:lnTo>
                  <a:pt x="141612" y="173050"/>
                </a:lnTo>
                <a:lnTo>
                  <a:pt x="225463" y="125133"/>
                </a:lnTo>
                <a:lnTo>
                  <a:pt x="236740" y="125133"/>
                </a:lnTo>
                <a:lnTo>
                  <a:pt x="236740" y="105410"/>
                </a:lnTo>
                <a:close/>
              </a:path>
              <a:path w="406400" h="338454">
                <a:moveTo>
                  <a:pt x="405841" y="0"/>
                </a:moveTo>
                <a:lnTo>
                  <a:pt x="332562" y="0"/>
                </a:lnTo>
                <a:lnTo>
                  <a:pt x="332562" y="116674"/>
                </a:lnTo>
                <a:lnTo>
                  <a:pt x="236740" y="173050"/>
                </a:lnTo>
                <a:lnTo>
                  <a:pt x="258870" y="173050"/>
                </a:lnTo>
                <a:lnTo>
                  <a:pt x="343839" y="122885"/>
                </a:lnTo>
                <a:lnTo>
                  <a:pt x="343839" y="11277"/>
                </a:lnTo>
                <a:lnTo>
                  <a:pt x="405841" y="11277"/>
                </a:lnTo>
                <a:lnTo>
                  <a:pt x="405841" y="0"/>
                </a:lnTo>
                <a:close/>
              </a:path>
            </a:pathLst>
          </a:custGeom>
          <a:solidFill>
            <a:srgbClr val="FFFFFF"/>
          </a:solidFill>
        </p:spPr>
        <p:txBody>
          <a:bodyPr wrap="square" lIns="0" tIns="0" rIns="0" bIns="0" rtlCol="0"/>
          <a:lstStyle/>
          <a:p>
            <a:endParaRPr/>
          </a:p>
        </p:txBody>
      </p:sp>
      <p:sp>
        <p:nvSpPr>
          <p:cNvPr id="39" name="object 39"/>
          <p:cNvSpPr/>
          <p:nvPr/>
        </p:nvSpPr>
        <p:spPr>
          <a:xfrm>
            <a:off x="13626594" y="7934168"/>
            <a:ext cx="395605" cy="439420"/>
          </a:xfrm>
          <a:custGeom>
            <a:avLst/>
            <a:gdLst/>
            <a:ahLst/>
            <a:cxnLst/>
            <a:rect l="l" t="t" r="r" b="b"/>
            <a:pathLst>
              <a:path w="395605" h="439420">
                <a:moveTo>
                  <a:pt x="257911" y="164630"/>
                </a:moveTo>
                <a:lnTo>
                  <a:pt x="214568" y="171627"/>
                </a:lnTo>
                <a:lnTo>
                  <a:pt x="176912" y="191109"/>
                </a:lnTo>
                <a:lnTo>
                  <a:pt x="147208" y="220810"/>
                </a:lnTo>
                <a:lnTo>
                  <a:pt x="127724" y="258467"/>
                </a:lnTo>
                <a:lnTo>
                  <a:pt x="120726" y="301815"/>
                </a:lnTo>
                <a:lnTo>
                  <a:pt x="127599" y="344387"/>
                </a:lnTo>
                <a:lnTo>
                  <a:pt x="127724" y="345164"/>
                </a:lnTo>
                <a:lnTo>
                  <a:pt x="147208" y="382824"/>
                </a:lnTo>
                <a:lnTo>
                  <a:pt x="176912" y="412530"/>
                </a:lnTo>
                <a:lnTo>
                  <a:pt x="214568" y="432015"/>
                </a:lnTo>
                <a:lnTo>
                  <a:pt x="257911" y="439013"/>
                </a:lnTo>
                <a:lnTo>
                  <a:pt x="301260" y="432015"/>
                </a:lnTo>
                <a:lnTo>
                  <a:pt x="308941" y="428040"/>
                </a:lnTo>
                <a:lnTo>
                  <a:pt x="257911" y="428040"/>
                </a:lnTo>
                <a:lnTo>
                  <a:pt x="208792" y="418119"/>
                </a:lnTo>
                <a:lnTo>
                  <a:pt x="168673" y="391064"/>
                </a:lnTo>
                <a:lnTo>
                  <a:pt x="141620" y="350941"/>
                </a:lnTo>
                <a:lnTo>
                  <a:pt x="131699" y="301815"/>
                </a:lnTo>
                <a:lnTo>
                  <a:pt x="141620" y="252696"/>
                </a:lnTo>
                <a:lnTo>
                  <a:pt x="168673" y="212577"/>
                </a:lnTo>
                <a:lnTo>
                  <a:pt x="208792" y="185524"/>
                </a:lnTo>
                <a:lnTo>
                  <a:pt x="257911" y="175602"/>
                </a:lnTo>
                <a:lnTo>
                  <a:pt x="308945" y="175602"/>
                </a:lnTo>
                <a:lnTo>
                  <a:pt x="301260" y="171627"/>
                </a:lnTo>
                <a:lnTo>
                  <a:pt x="257911" y="164630"/>
                </a:lnTo>
                <a:close/>
              </a:path>
              <a:path w="395605" h="439420">
                <a:moveTo>
                  <a:pt x="308945" y="175602"/>
                </a:moveTo>
                <a:lnTo>
                  <a:pt x="257911" y="175602"/>
                </a:lnTo>
                <a:lnTo>
                  <a:pt x="307037" y="185524"/>
                </a:lnTo>
                <a:lnTo>
                  <a:pt x="347160" y="212577"/>
                </a:lnTo>
                <a:lnTo>
                  <a:pt x="374215" y="252696"/>
                </a:lnTo>
                <a:lnTo>
                  <a:pt x="384136" y="301815"/>
                </a:lnTo>
                <a:lnTo>
                  <a:pt x="374215" y="350941"/>
                </a:lnTo>
                <a:lnTo>
                  <a:pt x="347160" y="391064"/>
                </a:lnTo>
                <a:lnTo>
                  <a:pt x="307037" y="418119"/>
                </a:lnTo>
                <a:lnTo>
                  <a:pt x="257911" y="428040"/>
                </a:lnTo>
                <a:lnTo>
                  <a:pt x="308941" y="428040"/>
                </a:lnTo>
                <a:lnTo>
                  <a:pt x="338920" y="412530"/>
                </a:lnTo>
                <a:lnTo>
                  <a:pt x="368626" y="382824"/>
                </a:lnTo>
                <a:lnTo>
                  <a:pt x="388111" y="345164"/>
                </a:lnTo>
                <a:lnTo>
                  <a:pt x="395109" y="301815"/>
                </a:lnTo>
                <a:lnTo>
                  <a:pt x="388111" y="258467"/>
                </a:lnTo>
                <a:lnTo>
                  <a:pt x="368626" y="220810"/>
                </a:lnTo>
                <a:lnTo>
                  <a:pt x="338920" y="191109"/>
                </a:lnTo>
                <a:lnTo>
                  <a:pt x="308945" y="175602"/>
                </a:lnTo>
                <a:close/>
              </a:path>
              <a:path w="395605" h="439420">
                <a:moveTo>
                  <a:pt x="267246" y="224993"/>
                </a:moveTo>
                <a:lnTo>
                  <a:pt x="241181" y="229382"/>
                </a:lnTo>
                <a:lnTo>
                  <a:pt x="219641" y="241592"/>
                </a:lnTo>
                <a:lnTo>
                  <a:pt x="203657" y="260183"/>
                </a:lnTo>
                <a:lnTo>
                  <a:pt x="194259" y="283718"/>
                </a:lnTo>
                <a:lnTo>
                  <a:pt x="176149" y="283718"/>
                </a:lnTo>
                <a:lnTo>
                  <a:pt x="176149" y="295783"/>
                </a:lnTo>
                <a:lnTo>
                  <a:pt x="192608" y="295783"/>
                </a:lnTo>
                <a:lnTo>
                  <a:pt x="192608" y="309499"/>
                </a:lnTo>
                <a:lnTo>
                  <a:pt x="175602" y="309499"/>
                </a:lnTo>
                <a:lnTo>
                  <a:pt x="175602" y="321576"/>
                </a:lnTo>
                <a:lnTo>
                  <a:pt x="194259" y="321576"/>
                </a:lnTo>
                <a:lnTo>
                  <a:pt x="203649" y="344387"/>
                </a:lnTo>
                <a:lnTo>
                  <a:pt x="219573" y="362462"/>
                </a:lnTo>
                <a:lnTo>
                  <a:pt x="240950" y="374363"/>
                </a:lnTo>
                <a:lnTo>
                  <a:pt x="266700" y="378650"/>
                </a:lnTo>
                <a:lnTo>
                  <a:pt x="281379" y="377235"/>
                </a:lnTo>
                <a:lnTo>
                  <a:pt x="294822" y="373094"/>
                </a:lnTo>
                <a:lnTo>
                  <a:pt x="306824" y="366381"/>
                </a:lnTo>
                <a:lnTo>
                  <a:pt x="309099" y="364375"/>
                </a:lnTo>
                <a:lnTo>
                  <a:pt x="266700" y="364375"/>
                </a:lnTo>
                <a:lnTo>
                  <a:pt x="247378" y="361315"/>
                </a:lnTo>
                <a:lnTo>
                  <a:pt x="231095" y="352648"/>
                </a:lnTo>
                <a:lnTo>
                  <a:pt x="218622" y="339145"/>
                </a:lnTo>
                <a:lnTo>
                  <a:pt x="210731" y="321576"/>
                </a:lnTo>
                <a:lnTo>
                  <a:pt x="210731" y="321030"/>
                </a:lnTo>
                <a:lnTo>
                  <a:pt x="271640" y="321030"/>
                </a:lnTo>
                <a:lnTo>
                  <a:pt x="271640" y="308952"/>
                </a:lnTo>
                <a:lnTo>
                  <a:pt x="208534" y="308952"/>
                </a:lnTo>
                <a:lnTo>
                  <a:pt x="208534" y="295236"/>
                </a:lnTo>
                <a:lnTo>
                  <a:pt x="272186" y="295236"/>
                </a:lnTo>
                <a:lnTo>
                  <a:pt x="272186" y="283159"/>
                </a:lnTo>
                <a:lnTo>
                  <a:pt x="210731" y="283159"/>
                </a:lnTo>
                <a:lnTo>
                  <a:pt x="218323" y="265101"/>
                </a:lnTo>
                <a:lnTo>
                  <a:pt x="230754" y="251056"/>
                </a:lnTo>
                <a:lnTo>
                  <a:pt x="247301" y="241950"/>
                </a:lnTo>
                <a:lnTo>
                  <a:pt x="267246" y="238709"/>
                </a:lnTo>
                <a:lnTo>
                  <a:pt x="311260" y="238709"/>
                </a:lnTo>
                <a:lnTo>
                  <a:pt x="309531" y="236801"/>
                </a:lnTo>
                <a:lnTo>
                  <a:pt x="301540" y="230276"/>
                </a:lnTo>
                <a:lnTo>
                  <a:pt x="289023" y="226322"/>
                </a:lnTo>
                <a:lnTo>
                  <a:pt x="267246" y="224993"/>
                </a:lnTo>
                <a:close/>
              </a:path>
              <a:path w="395605" h="439420">
                <a:moveTo>
                  <a:pt x="307860" y="346824"/>
                </a:moveTo>
                <a:lnTo>
                  <a:pt x="301118" y="354195"/>
                </a:lnTo>
                <a:lnTo>
                  <a:pt x="293862" y="359714"/>
                </a:lnTo>
                <a:lnTo>
                  <a:pt x="283314" y="363176"/>
                </a:lnTo>
                <a:lnTo>
                  <a:pt x="266700" y="364375"/>
                </a:lnTo>
                <a:lnTo>
                  <a:pt x="309099" y="364375"/>
                </a:lnTo>
                <a:lnTo>
                  <a:pt x="317182" y="357251"/>
                </a:lnTo>
                <a:lnTo>
                  <a:pt x="307860" y="346824"/>
                </a:lnTo>
                <a:close/>
              </a:path>
              <a:path w="395605" h="439420">
                <a:moveTo>
                  <a:pt x="230479" y="0"/>
                </a:moveTo>
                <a:lnTo>
                  <a:pt x="0" y="0"/>
                </a:lnTo>
                <a:lnTo>
                  <a:pt x="0" y="329260"/>
                </a:lnTo>
                <a:lnTo>
                  <a:pt x="87795" y="329260"/>
                </a:lnTo>
                <a:lnTo>
                  <a:pt x="87795" y="318287"/>
                </a:lnTo>
                <a:lnTo>
                  <a:pt x="10972" y="318287"/>
                </a:lnTo>
                <a:lnTo>
                  <a:pt x="10972" y="10972"/>
                </a:lnTo>
                <a:lnTo>
                  <a:pt x="230479" y="10972"/>
                </a:lnTo>
                <a:lnTo>
                  <a:pt x="230479" y="0"/>
                </a:lnTo>
                <a:close/>
              </a:path>
              <a:path w="395605" h="439420">
                <a:moveTo>
                  <a:pt x="311260" y="238709"/>
                </a:moveTo>
                <a:lnTo>
                  <a:pt x="267246" y="238709"/>
                </a:lnTo>
                <a:lnTo>
                  <a:pt x="279240" y="239902"/>
                </a:lnTo>
                <a:lnTo>
                  <a:pt x="290361" y="243308"/>
                </a:lnTo>
                <a:lnTo>
                  <a:pt x="300352" y="248669"/>
                </a:lnTo>
                <a:lnTo>
                  <a:pt x="308952" y="255727"/>
                </a:lnTo>
                <a:lnTo>
                  <a:pt x="317728" y="245846"/>
                </a:lnTo>
                <a:lnTo>
                  <a:pt x="311260" y="238709"/>
                </a:lnTo>
                <a:close/>
              </a:path>
              <a:path w="395605" h="439420">
                <a:moveTo>
                  <a:pt x="192074" y="120726"/>
                </a:moveTo>
                <a:lnTo>
                  <a:pt x="38417" y="120726"/>
                </a:lnTo>
                <a:lnTo>
                  <a:pt x="38417" y="131699"/>
                </a:lnTo>
                <a:lnTo>
                  <a:pt x="192074" y="131699"/>
                </a:lnTo>
                <a:lnTo>
                  <a:pt x="192074" y="120726"/>
                </a:lnTo>
                <a:close/>
              </a:path>
              <a:path w="395605" h="439420">
                <a:moveTo>
                  <a:pt x="230479" y="10972"/>
                </a:moveTo>
                <a:lnTo>
                  <a:pt x="219506" y="10972"/>
                </a:lnTo>
                <a:lnTo>
                  <a:pt x="219506" y="131699"/>
                </a:lnTo>
                <a:lnTo>
                  <a:pt x="230479" y="131699"/>
                </a:lnTo>
                <a:lnTo>
                  <a:pt x="230479" y="10972"/>
                </a:lnTo>
                <a:close/>
              </a:path>
              <a:path w="395605" h="439420">
                <a:moveTo>
                  <a:pt x="192062" y="82321"/>
                </a:moveTo>
                <a:lnTo>
                  <a:pt x="38404" y="82321"/>
                </a:lnTo>
                <a:lnTo>
                  <a:pt x="38404" y="93294"/>
                </a:lnTo>
                <a:lnTo>
                  <a:pt x="192062" y="93294"/>
                </a:lnTo>
                <a:lnTo>
                  <a:pt x="192062" y="82321"/>
                </a:lnTo>
                <a:close/>
              </a:path>
              <a:path w="395605" h="439420">
                <a:moveTo>
                  <a:pt x="192074" y="43903"/>
                </a:moveTo>
                <a:lnTo>
                  <a:pt x="38417" y="43903"/>
                </a:lnTo>
                <a:lnTo>
                  <a:pt x="38417" y="54876"/>
                </a:lnTo>
                <a:lnTo>
                  <a:pt x="192074" y="54876"/>
                </a:lnTo>
                <a:lnTo>
                  <a:pt x="192074" y="43903"/>
                </a:lnTo>
                <a:close/>
              </a:path>
            </a:pathLst>
          </a:custGeom>
          <a:solidFill>
            <a:srgbClr val="FFFFFF"/>
          </a:solidFill>
        </p:spPr>
        <p:txBody>
          <a:bodyPr wrap="square" lIns="0" tIns="0" rIns="0" bIns="0" rtlCol="0"/>
          <a:lstStyle/>
          <a:p>
            <a:endParaRPr/>
          </a:p>
        </p:txBody>
      </p:sp>
      <p:sp>
        <p:nvSpPr>
          <p:cNvPr id="40" name="object 40"/>
          <p:cNvSpPr txBox="1"/>
          <p:nvPr/>
        </p:nvSpPr>
        <p:spPr>
          <a:xfrm>
            <a:off x="13576300" y="3487826"/>
            <a:ext cx="3776142" cy="1969322"/>
          </a:xfrm>
          <a:prstGeom prst="rect">
            <a:avLst/>
          </a:prstGeom>
        </p:spPr>
        <p:txBody>
          <a:bodyPr vert="horz" wrap="square" lIns="0" tIns="12700" rIns="0" bIns="0" rtlCol="0">
            <a:spAutoFit/>
          </a:bodyPr>
          <a:lstStyle/>
          <a:p>
            <a:pPr marL="12700">
              <a:lnSpc>
                <a:spcPct val="100000"/>
              </a:lnSpc>
              <a:spcBef>
                <a:spcPts val="100"/>
              </a:spcBef>
            </a:pPr>
            <a:r>
              <a:rPr lang="el-GR" sz="1200" b="1" dirty="0">
                <a:solidFill>
                  <a:srgbClr val="78F9AD"/>
                </a:solidFill>
                <a:latin typeface="SKODA Next Light"/>
                <a:cs typeface="SKODA Next Light"/>
              </a:rPr>
              <a:t>Πρόβλεψη για το 2025</a:t>
            </a:r>
          </a:p>
          <a:p>
            <a:pPr marL="618490">
              <a:lnSpc>
                <a:spcPts val="1860"/>
              </a:lnSpc>
              <a:spcBef>
                <a:spcPts val="1800"/>
              </a:spcBef>
            </a:pPr>
            <a:r>
              <a:rPr lang="el-GR" sz="1200" b="1" dirty="0">
                <a:solidFill>
                  <a:srgbClr val="78F9AD"/>
                </a:solidFill>
                <a:latin typeface="SKODA Next"/>
                <a:cs typeface="SKODA Next"/>
              </a:rPr>
              <a:t>Πρώτες παραδόσεις του</a:t>
            </a:r>
          </a:p>
          <a:p>
            <a:pPr marL="618490">
              <a:lnSpc>
                <a:spcPts val="1860"/>
              </a:lnSpc>
            </a:pPr>
            <a:r>
              <a:rPr lang="el-GR" sz="1200" b="1" dirty="0">
                <a:solidFill>
                  <a:srgbClr val="78F9AD"/>
                </a:solidFill>
                <a:latin typeface="SKODA Next"/>
                <a:cs typeface="SKODA Next"/>
              </a:rPr>
              <a:t>compact SUV Kylaq</a:t>
            </a:r>
          </a:p>
          <a:p>
            <a:pPr marL="12700" marR="5080">
              <a:lnSpc>
                <a:spcPct val="107200"/>
              </a:lnSpc>
              <a:spcBef>
                <a:spcPts val="560"/>
              </a:spcBef>
            </a:pPr>
            <a:r>
              <a:rPr lang="el-GR" sz="1200" b="0" dirty="0">
                <a:solidFill>
                  <a:srgbClr val="FFFFFF"/>
                </a:solidFill>
                <a:latin typeface="SKODA Next Light"/>
                <a:cs typeface="SKODA Next Light"/>
              </a:rPr>
              <a:t>Σχεδιασμένο και κατασκευασμένο στην Ινδία για την ινδική αγορά, το Kylaq πρόκειται να αποτελέσει βασικό μοχλό ανάπτυξης της </a:t>
            </a:r>
            <a:r>
              <a:rPr lang="en-US" sz="1200" b="0" dirty="0">
                <a:solidFill>
                  <a:srgbClr val="FFFFFF"/>
                </a:solidFill>
                <a:latin typeface="SKODA Next Light"/>
                <a:cs typeface="SKODA Next Light"/>
              </a:rPr>
              <a:t>S</a:t>
            </a:r>
            <a:r>
              <a:rPr lang="el-GR" sz="1200" b="0" dirty="0">
                <a:solidFill>
                  <a:srgbClr val="FFFFFF"/>
                </a:solidFill>
                <a:latin typeface="SKODA Next Light"/>
                <a:cs typeface="SKODA Next Light"/>
              </a:rPr>
              <a:t>koda. Η </a:t>
            </a:r>
            <a:r>
              <a:rPr lang="el-GR" sz="1200" b="1" dirty="0">
                <a:solidFill>
                  <a:srgbClr val="FFFFFF"/>
                </a:solidFill>
                <a:latin typeface="SKODA Next"/>
                <a:cs typeface="SKODA Next"/>
              </a:rPr>
              <a:t>κατηγορία κάτω των 4 μέτρων</a:t>
            </a:r>
            <a:r>
              <a:rPr lang="el-GR" sz="1200" b="0" dirty="0">
                <a:solidFill>
                  <a:srgbClr val="FFFFFF"/>
                </a:solidFill>
                <a:latin typeface="SKODA Next Light"/>
                <a:cs typeface="SKODA Next Light"/>
              </a:rPr>
              <a:t>, στην οποία ανήκει, αντιπροσωπεύει σχεδόν το 50% των πωλήσεων αυτοκινήτων στην τοπική αγορά.</a:t>
            </a:r>
          </a:p>
        </p:txBody>
      </p:sp>
      <p:sp>
        <p:nvSpPr>
          <p:cNvPr id="41" name="object 41"/>
          <p:cNvSpPr txBox="1"/>
          <p:nvPr/>
        </p:nvSpPr>
        <p:spPr>
          <a:xfrm>
            <a:off x="13576300" y="6083705"/>
            <a:ext cx="3776142" cy="1376724"/>
          </a:xfrm>
          <a:prstGeom prst="rect">
            <a:avLst/>
          </a:prstGeom>
        </p:spPr>
        <p:txBody>
          <a:bodyPr vert="horz" wrap="square" lIns="0" tIns="33020" rIns="0" bIns="0" rtlCol="0">
            <a:spAutoFit/>
          </a:bodyPr>
          <a:lstStyle/>
          <a:p>
            <a:pPr marL="571500" marR="800735">
              <a:lnSpc>
                <a:spcPts val="1800"/>
              </a:lnSpc>
              <a:spcBef>
                <a:spcPts val="260"/>
              </a:spcBef>
            </a:pPr>
            <a:r>
              <a:rPr lang="el-GR" sz="1200" b="1" dirty="0">
                <a:solidFill>
                  <a:srgbClr val="78F9AD"/>
                </a:solidFill>
                <a:latin typeface="SKODA Next"/>
                <a:cs typeface="SKODA Next"/>
              </a:rPr>
              <a:t>Έναρξη παραγωγής στο Βιετνάμ</a:t>
            </a:r>
            <a:endParaRPr lang="en-US" sz="1200" b="1" dirty="0">
              <a:solidFill>
                <a:srgbClr val="78F9AD"/>
              </a:solidFill>
              <a:latin typeface="SKODA Next"/>
              <a:cs typeface="SKODA Next"/>
            </a:endParaRPr>
          </a:p>
          <a:p>
            <a:pPr marL="571500" marR="800735">
              <a:lnSpc>
                <a:spcPts val="1800"/>
              </a:lnSpc>
              <a:spcBef>
                <a:spcPts val="260"/>
              </a:spcBef>
            </a:pPr>
            <a:endParaRPr lang="el-GR" sz="1200" b="1" dirty="0">
              <a:solidFill>
                <a:srgbClr val="78F9AD"/>
              </a:solidFill>
              <a:latin typeface="SKODA Next"/>
              <a:cs typeface="SKODA Next"/>
            </a:endParaRPr>
          </a:p>
          <a:p>
            <a:pPr marL="12700" marR="5080">
              <a:lnSpc>
                <a:spcPct val="107200"/>
              </a:lnSpc>
              <a:spcBef>
                <a:spcPts val="520"/>
              </a:spcBef>
            </a:pPr>
            <a:r>
              <a:rPr lang="el-GR" sz="1200" b="0" dirty="0">
                <a:solidFill>
                  <a:srgbClr val="FFFFFF"/>
                </a:solidFill>
                <a:latin typeface="SKODA Next Light"/>
                <a:cs typeface="SKODA Next Light"/>
              </a:rPr>
              <a:t>Η συναρμολόγηση οχημάτων στο νέο εργοστάσιο της Škoda στο Βιετνάμ θα ξεκινήσει τις επόμενες εβδομάδες. Η αρχική παραγωγή θα επικεντρωθεί στο SUV </a:t>
            </a:r>
            <a:r>
              <a:rPr lang="el-GR" sz="1200" b="1" dirty="0">
                <a:solidFill>
                  <a:srgbClr val="FFFFFF"/>
                </a:solidFill>
                <a:latin typeface="SKODA Next"/>
                <a:cs typeface="SKODA Next"/>
              </a:rPr>
              <a:t>Kushaq </a:t>
            </a:r>
            <a:r>
              <a:rPr lang="el-GR" sz="1200" b="0" dirty="0">
                <a:solidFill>
                  <a:srgbClr val="FFFFFF"/>
                </a:solidFill>
                <a:latin typeface="SKODA Next Light"/>
                <a:cs typeface="SKODA Next Light"/>
              </a:rPr>
              <a:t>SUV, ακολουθούμενο από το </a:t>
            </a:r>
            <a:r>
              <a:rPr lang="el-GR" sz="1200" b="1" dirty="0">
                <a:solidFill>
                  <a:srgbClr val="FFFFFF"/>
                </a:solidFill>
                <a:latin typeface="SKODA Next"/>
                <a:cs typeface="SKODA Next"/>
              </a:rPr>
              <a:t>Slavia </a:t>
            </a:r>
            <a:r>
              <a:rPr lang="el-GR" sz="1200" b="0" dirty="0">
                <a:solidFill>
                  <a:srgbClr val="FFFFFF"/>
                </a:solidFill>
                <a:latin typeface="SKODA Next Light"/>
                <a:cs typeface="SKODA Next Light"/>
              </a:rPr>
              <a:t>σεντάν.</a:t>
            </a:r>
          </a:p>
        </p:txBody>
      </p:sp>
      <p:sp>
        <p:nvSpPr>
          <p:cNvPr id="42" name="object 42"/>
          <p:cNvSpPr txBox="1"/>
          <p:nvPr/>
        </p:nvSpPr>
        <p:spPr>
          <a:xfrm>
            <a:off x="13576300" y="7887104"/>
            <a:ext cx="3776143" cy="1942198"/>
          </a:xfrm>
          <a:prstGeom prst="rect">
            <a:avLst/>
          </a:prstGeom>
        </p:spPr>
        <p:txBody>
          <a:bodyPr vert="horz" wrap="square" lIns="0" tIns="33020" rIns="0" bIns="0" rtlCol="0">
            <a:spAutoFit/>
          </a:bodyPr>
          <a:lstStyle/>
          <a:p>
            <a:pPr marL="571500" marR="382905">
              <a:lnSpc>
                <a:spcPts val="1800"/>
              </a:lnSpc>
              <a:spcBef>
                <a:spcPts val="260"/>
              </a:spcBef>
            </a:pPr>
            <a:r>
              <a:rPr lang="el-GR" sz="1200" b="1" dirty="0">
                <a:solidFill>
                  <a:srgbClr val="78F9AD"/>
                </a:solidFill>
                <a:latin typeface="SKODA Next"/>
                <a:cs typeface="SKODA Next"/>
              </a:rPr>
              <a:t>Χτίζοντας ανθεκτικότητα για τον μετασχηματισμό</a:t>
            </a:r>
          </a:p>
          <a:p>
            <a:pPr marL="12700">
              <a:lnSpc>
                <a:spcPct val="100000"/>
              </a:lnSpc>
              <a:spcBef>
                <a:spcPts val="640"/>
              </a:spcBef>
            </a:pPr>
            <a:r>
              <a:rPr lang="el-GR" sz="1200" b="0" dirty="0">
                <a:solidFill>
                  <a:srgbClr val="FFFFFF"/>
                </a:solidFill>
                <a:latin typeface="SKODA Next Light"/>
                <a:cs typeface="SKODA Next Light"/>
              </a:rPr>
              <a:t>Το στιβαρό επιχειρηματικό μοντέλο της </a:t>
            </a:r>
            <a:r>
              <a:rPr lang="en-US" sz="1200" dirty="0">
                <a:solidFill>
                  <a:srgbClr val="FFFFFF"/>
                </a:solidFill>
                <a:latin typeface="SKODA Next Light"/>
                <a:cs typeface="SKODA Next Light"/>
              </a:rPr>
              <a:t>S</a:t>
            </a:r>
            <a:r>
              <a:rPr lang="el-GR" sz="1200" b="0" dirty="0">
                <a:solidFill>
                  <a:srgbClr val="FFFFFF"/>
                </a:solidFill>
                <a:latin typeface="SKODA Next Light"/>
                <a:cs typeface="SKODA Next Light"/>
              </a:rPr>
              <a:t>koda Auto και</a:t>
            </a:r>
          </a:p>
          <a:p>
            <a:pPr marL="12700" marR="5080">
              <a:lnSpc>
                <a:spcPct val="107200"/>
              </a:lnSpc>
            </a:pPr>
            <a:r>
              <a:rPr lang="el-GR" sz="1200" b="0" dirty="0">
                <a:solidFill>
                  <a:srgbClr val="FFFFFF"/>
                </a:solidFill>
                <a:latin typeface="SKODA Next Light"/>
                <a:cs typeface="SKODA Next Light"/>
              </a:rPr>
              <a:t>οι αποτελεσματικές δομές κόστους διασφαλίζουν ότι η εταιρεία είναι καλά εξοπλισμένη για να ανταποκριθεί στις προκλήσεις αυτής </a:t>
            </a:r>
            <a:r>
              <a:rPr lang="el-GR" sz="1200" b="1" dirty="0">
                <a:solidFill>
                  <a:srgbClr val="FFFFFF"/>
                </a:solidFill>
                <a:latin typeface="SKODA Next"/>
                <a:cs typeface="SKODA Next"/>
              </a:rPr>
              <a:t>της μετασχηματιστικής περιόδου, </a:t>
            </a:r>
            <a:r>
              <a:rPr lang="el-GR" sz="1200" b="0" dirty="0">
                <a:solidFill>
                  <a:srgbClr val="FFFFFF"/>
                </a:solidFill>
                <a:latin typeface="SKODA Next Light"/>
                <a:cs typeface="SKODA Next Light"/>
              </a:rPr>
              <a:t>ενώ παράλληλα πραγματοποιεί τις απαραίτητες επενδύσεις για τη διασφάλιση</a:t>
            </a:r>
          </a:p>
          <a:p>
            <a:pPr marL="12700">
              <a:lnSpc>
                <a:spcPct val="100000"/>
              </a:lnSpc>
              <a:spcBef>
                <a:spcPts val="120"/>
              </a:spcBef>
            </a:pPr>
            <a:r>
              <a:rPr lang="el-GR" sz="1200" b="0" dirty="0">
                <a:solidFill>
                  <a:srgbClr val="FFFFFF"/>
                </a:solidFill>
                <a:latin typeface="SKODA Next Light"/>
                <a:cs typeface="SKODA Next Light"/>
              </a:rPr>
              <a:t>μακροπρόθεσμης ανταγωνιστικότητας.</a:t>
            </a:r>
          </a:p>
        </p:txBody>
      </p:sp>
      <p:grpSp>
        <p:nvGrpSpPr>
          <p:cNvPr id="43" name="object 43"/>
          <p:cNvGrpSpPr/>
          <p:nvPr/>
        </p:nvGrpSpPr>
        <p:grpSpPr>
          <a:xfrm>
            <a:off x="4860264" y="3628504"/>
            <a:ext cx="8227059" cy="8085455"/>
            <a:chOff x="4860264" y="3628504"/>
            <a:chExt cx="8227059" cy="8085455"/>
          </a:xfrm>
        </p:grpSpPr>
        <p:sp>
          <p:nvSpPr>
            <p:cNvPr id="44" name="object 44"/>
            <p:cNvSpPr/>
            <p:nvPr/>
          </p:nvSpPr>
          <p:spPr>
            <a:xfrm>
              <a:off x="4860264" y="3628504"/>
              <a:ext cx="8226425" cy="8085455"/>
            </a:xfrm>
            <a:custGeom>
              <a:avLst/>
              <a:gdLst/>
              <a:ahLst/>
              <a:cxnLst/>
              <a:rect l="l" t="t" r="r" b="b"/>
              <a:pathLst>
                <a:path w="8226425" h="8085455">
                  <a:moveTo>
                    <a:pt x="6337" y="0"/>
                  </a:moveTo>
                  <a:lnTo>
                    <a:pt x="0" y="0"/>
                  </a:lnTo>
                  <a:lnTo>
                    <a:pt x="0" y="8085353"/>
                  </a:lnTo>
                  <a:lnTo>
                    <a:pt x="6337" y="8085353"/>
                  </a:lnTo>
                  <a:lnTo>
                    <a:pt x="6337" y="0"/>
                  </a:lnTo>
                  <a:close/>
                </a:path>
                <a:path w="8226425" h="8085455">
                  <a:moveTo>
                    <a:pt x="4301566" y="4413758"/>
                  </a:moveTo>
                  <a:lnTo>
                    <a:pt x="4295229" y="4413758"/>
                  </a:lnTo>
                  <a:lnTo>
                    <a:pt x="4295229" y="8084096"/>
                  </a:lnTo>
                  <a:lnTo>
                    <a:pt x="4301566" y="8084096"/>
                  </a:lnTo>
                  <a:lnTo>
                    <a:pt x="4301566" y="4413758"/>
                  </a:lnTo>
                  <a:close/>
                </a:path>
                <a:path w="8226425" h="8085455">
                  <a:moveTo>
                    <a:pt x="7708620" y="3931196"/>
                  </a:moveTo>
                  <a:lnTo>
                    <a:pt x="507644" y="3931196"/>
                  </a:lnTo>
                  <a:lnTo>
                    <a:pt x="507644" y="3937546"/>
                  </a:lnTo>
                  <a:lnTo>
                    <a:pt x="7708620" y="3937546"/>
                  </a:lnTo>
                  <a:lnTo>
                    <a:pt x="7708620" y="3931196"/>
                  </a:lnTo>
                  <a:close/>
                </a:path>
                <a:path w="8226425" h="8085455">
                  <a:moveTo>
                    <a:pt x="8226184" y="0"/>
                  </a:moveTo>
                  <a:lnTo>
                    <a:pt x="8219795" y="0"/>
                  </a:lnTo>
                  <a:lnTo>
                    <a:pt x="8219795" y="5946838"/>
                  </a:lnTo>
                  <a:lnTo>
                    <a:pt x="8226184" y="5946838"/>
                  </a:lnTo>
                  <a:lnTo>
                    <a:pt x="8226184" y="0"/>
                  </a:lnTo>
                  <a:close/>
                </a:path>
              </a:pathLst>
            </a:custGeom>
            <a:solidFill>
              <a:srgbClr val="869D96"/>
            </a:solidFill>
          </p:spPr>
          <p:txBody>
            <a:bodyPr wrap="square" lIns="0" tIns="0" rIns="0" bIns="0" rtlCol="0"/>
            <a:lstStyle/>
            <a:p>
              <a:endParaRPr/>
            </a:p>
          </p:txBody>
        </p:sp>
        <p:sp>
          <p:nvSpPr>
            <p:cNvPr id="45" name="object 45"/>
            <p:cNvSpPr/>
            <p:nvPr/>
          </p:nvSpPr>
          <p:spPr>
            <a:xfrm>
              <a:off x="13083254" y="9575355"/>
              <a:ext cx="0" cy="204470"/>
            </a:xfrm>
            <a:custGeom>
              <a:avLst/>
              <a:gdLst/>
              <a:ahLst/>
              <a:cxnLst/>
              <a:rect l="l" t="t" r="r" b="b"/>
              <a:pathLst>
                <a:path h="204470">
                  <a:moveTo>
                    <a:pt x="0" y="204038"/>
                  </a:moveTo>
                  <a:lnTo>
                    <a:pt x="0" y="0"/>
                  </a:lnTo>
                </a:path>
              </a:pathLst>
            </a:custGeom>
            <a:ln w="6388">
              <a:solidFill>
                <a:srgbClr val="869C96"/>
              </a:solidFill>
            </a:ln>
          </p:spPr>
          <p:txBody>
            <a:bodyPr wrap="square" lIns="0" tIns="0" rIns="0" bIns="0" rtlCol="0"/>
            <a:lstStyle/>
            <a:p>
              <a:endParaRPr/>
            </a:p>
          </p:txBody>
        </p:sp>
        <p:sp>
          <p:nvSpPr>
            <p:cNvPr id="46" name="object 46"/>
            <p:cNvSpPr/>
            <p:nvPr/>
          </p:nvSpPr>
          <p:spPr>
            <a:xfrm>
              <a:off x="9654250" y="8959617"/>
              <a:ext cx="2895600" cy="2559050"/>
            </a:xfrm>
            <a:custGeom>
              <a:avLst/>
              <a:gdLst/>
              <a:ahLst/>
              <a:cxnLst/>
              <a:rect l="l" t="t" r="r" b="b"/>
              <a:pathLst>
                <a:path w="2895600" h="2559050">
                  <a:moveTo>
                    <a:pt x="0" y="196849"/>
                  </a:moveTo>
                  <a:lnTo>
                    <a:pt x="1597568" y="196849"/>
                  </a:lnTo>
                </a:path>
                <a:path w="2895600" h="2559050">
                  <a:moveTo>
                    <a:pt x="1915068" y="196849"/>
                  </a:moveTo>
                  <a:lnTo>
                    <a:pt x="2324567" y="196849"/>
                  </a:lnTo>
                </a:path>
                <a:path w="2895600" h="2559050">
                  <a:moveTo>
                    <a:pt x="2642067" y="196849"/>
                  </a:moveTo>
                  <a:lnTo>
                    <a:pt x="2895600" y="196849"/>
                  </a:lnTo>
                </a:path>
                <a:path w="2895600" h="2559050">
                  <a:moveTo>
                    <a:pt x="0" y="393699"/>
                  </a:moveTo>
                  <a:lnTo>
                    <a:pt x="1597568" y="393699"/>
                  </a:lnTo>
                </a:path>
                <a:path w="2895600" h="2559050">
                  <a:moveTo>
                    <a:pt x="1915068" y="393699"/>
                  </a:moveTo>
                  <a:lnTo>
                    <a:pt x="2324567" y="393699"/>
                  </a:lnTo>
                </a:path>
                <a:path w="2895600" h="2559050">
                  <a:moveTo>
                    <a:pt x="2642067" y="393699"/>
                  </a:moveTo>
                  <a:lnTo>
                    <a:pt x="2895600" y="393699"/>
                  </a:lnTo>
                </a:path>
                <a:path w="2895600" h="2559050">
                  <a:moveTo>
                    <a:pt x="0" y="590549"/>
                  </a:moveTo>
                  <a:lnTo>
                    <a:pt x="899843" y="590549"/>
                  </a:lnTo>
                </a:path>
                <a:path w="2895600" h="2559050">
                  <a:moveTo>
                    <a:pt x="1217343" y="590549"/>
                  </a:moveTo>
                  <a:lnTo>
                    <a:pt x="1597568" y="590549"/>
                  </a:lnTo>
                </a:path>
                <a:path w="2895600" h="2559050">
                  <a:moveTo>
                    <a:pt x="1915068" y="590549"/>
                  </a:moveTo>
                  <a:lnTo>
                    <a:pt x="2324567" y="590549"/>
                  </a:lnTo>
                </a:path>
                <a:path w="2895600" h="2559050">
                  <a:moveTo>
                    <a:pt x="2642067" y="590549"/>
                  </a:moveTo>
                  <a:lnTo>
                    <a:pt x="2895600" y="590549"/>
                  </a:lnTo>
                </a:path>
                <a:path w="2895600" h="2559050">
                  <a:moveTo>
                    <a:pt x="0" y="787399"/>
                  </a:moveTo>
                  <a:lnTo>
                    <a:pt x="899843" y="787399"/>
                  </a:lnTo>
                </a:path>
                <a:path w="2895600" h="2559050">
                  <a:moveTo>
                    <a:pt x="1217343" y="787399"/>
                  </a:moveTo>
                  <a:lnTo>
                    <a:pt x="1597568" y="787399"/>
                  </a:lnTo>
                </a:path>
                <a:path w="2895600" h="2559050">
                  <a:moveTo>
                    <a:pt x="1915068" y="787399"/>
                  </a:moveTo>
                  <a:lnTo>
                    <a:pt x="2324567" y="787399"/>
                  </a:lnTo>
                </a:path>
                <a:path w="2895600" h="2559050">
                  <a:moveTo>
                    <a:pt x="2642067" y="787399"/>
                  </a:moveTo>
                  <a:lnTo>
                    <a:pt x="2895600" y="787399"/>
                  </a:lnTo>
                </a:path>
                <a:path w="2895600" h="2559050">
                  <a:moveTo>
                    <a:pt x="0" y="984249"/>
                  </a:moveTo>
                  <a:lnTo>
                    <a:pt x="206435" y="984249"/>
                  </a:lnTo>
                </a:path>
                <a:path w="2895600" h="2559050">
                  <a:moveTo>
                    <a:pt x="523935" y="984249"/>
                  </a:moveTo>
                  <a:lnTo>
                    <a:pt x="899843" y="984249"/>
                  </a:lnTo>
                </a:path>
                <a:path w="2895600" h="2559050">
                  <a:moveTo>
                    <a:pt x="1217343" y="984249"/>
                  </a:moveTo>
                  <a:lnTo>
                    <a:pt x="1597568" y="984249"/>
                  </a:lnTo>
                </a:path>
                <a:path w="2895600" h="2559050">
                  <a:moveTo>
                    <a:pt x="1915068" y="984249"/>
                  </a:moveTo>
                  <a:lnTo>
                    <a:pt x="2324567" y="984249"/>
                  </a:lnTo>
                </a:path>
                <a:path w="2895600" h="2559050">
                  <a:moveTo>
                    <a:pt x="2642067" y="984249"/>
                  </a:moveTo>
                  <a:lnTo>
                    <a:pt x="2895600" y="984249"/>
                  </a:lnTo>
                </a:path>
                <a:path w="2895600" h="2559050">
                  <a:moveTo>
                    <a:pt x="0" y="1181099"/>
                  </a:moveTo>
                  <a:lnTo>
                    <a:pt x="206435" y="1181099"/>
                  </a:lnTo>
                </a:path>
                <a:path w="2895600" h="2559050">
                  <a:moveTo>
                    <a:pt x="523935" y="1181099"/>
                  </a:moveTo>
                  <a:lnTo>
                    <a:pt x="899843" y="1181099"/>
                  </a:lnTo>
                </a:path>
                <a:path w="2895600" h="2559050">
                  <a:moveTo>
                    <a:pt x="1217343" y="1181099"/>
                  </a:moveTo>
                  <a:lnTo>
                    <a:pt x="1597568" y="1181099"/>
                  </a:lnTo>
                </a:path>
                <a:path w="2895600" h="2559050">
                  <a:moveTo>
                    <a:pt x="1915068" y="1181099"/>
                  </a:moveTo>
                  <a:lnTo>
                    <a:pt x="2324567" y="1181099"/>
                  </a:lnTo>
                </a:path>
                <a:path w="2895600" h="2559050">
                  <a:moveTo>
                    <a:pt x="2642067" y="1181099"/>
                  </a:moveTo>
                  <a:lnTo>
                    <a:pt x="2895600" y="1181099"/>
                  </a:lnTo>
                </a:path>
                <a:path w="2895600" h="2559050">
                  <a:moveTo>
                    <a:pt x="0" y="1377949"/>
                  </a:moveTo>
                  <a:lnTo>
                    <a:pt x="206435" y="1377949"/>
                  </a:lnTo>
                </a:path>
                <a:path w="2895600" h="2559050">
                  <a:moveTo>
                    <a:pt x="523935" y="1377949"/>
                  </a:moveTo>
                  <a:lnTo>
                    <a:pt x="899843" y="1377949"/>
                  </a:lnTo>
                </a:path>
                <a:path w="2895600" h="2559050">
                  <a:moveTo>
                    <a:pt x="1217343" y="1377949"/>
                  </a:moveTo>
                  <a:lnTo>
                    <a:pt x="1597568" y="1377949"/>
                  </a:lnTo>
                </a:path>
                <a:path w="2895600" h="2559050">
                  <a:moveTo>
                    <a:pt x="1915068" y="1377949"/>
                  </a:moveTo>
                  <a:lnTo>
                    <a:pt x="2324567" y="1377949"/>
                  </a:lnTo>
                </a:path>
                <a:path w="2895600" h="2559050">
                  <a:moveTo>
                    <a:pt x="2642067" y="1377949"/>
                  </a:moveTo>
                  <a:lnTo>
                    <a:pt x="2895600" y="1377949"/>
                  </a:lnTo>
                </a:path>
                <a:path w="2895600" h="2559050">
                  <a:moveTo>
                    <a:pt x="0" y="1574799"/>
                  </a:moveTo>
                  <a:lnTo>
                    <a:pt x="206435" y="1574799"/>
                  </a:lnTo>
                </a:path>
                <a:path w="2895600" h="2559050">
                  <a:moveTo>
                    <a:pt x="523935" y="1574799"/>
                  </a:moveTo>
                  <a:lnTo>
                    <a:pt x="899843" y="1574799"/>
                  </a:lnTo>
                </a:path>
                <a:path w="2895600" h="2559050">
                  <a:moveTo>
                    <a:pt x="1217343" y="1574799"/>
                  </a:moveTo>
                  <a:lnTo>
                    <a:pt x="1597568" y="1574799"/>
                  </a:lnTo>
                </a:path>
                <a:path w="2895600" h="2559050">
                  <a:moveTo>
                    <a:pt x="1915068" y="1574799"/>
                  </a:moveTo>
                  <a:lnTo>
                    <a:pt x="2324567" y="1574799"/>
                  </a:lnTo>
                </a:path>
                <a:path w="2895600" h="2559050">
                  <a:moveTo>
                    <a:pt x="2642067" y="1574799"/>
                  </a:moveTo>
                  <a:lnTo>
                    <a:pt x="2895600" y="1574799"/>
                  </a:lnTo>
                </a:path>
                <a:path w="2895600" h="2559050">
                  <a:moveTo>
                    <a:pt x="0" y="1771649"/>
                  </a:moveTo>
                  <a:lnTo>
                    <a:pt x="206435" y="1771649"/>
                  </a:lnTo>
                </a:path>
                <a:path w="2895600" h="2559050">
                  <a:moveTo>
                    <a:pt x="523935" y="1771649"/>
                  </a:moveTo>
                  <a:lnTo>
                    <a:pt x="899843" y="1771649"/>
                  </a:lnTo>
                </a:path>
                <a:path w="2895600" h="2559050">
                  <a:moveTo>
                    <a:pt x="1217343" y="1771649"/>
                  </a:moveTo>
                  <a:lnTo>
                    <a:pt x="1597568" y="1771649"/>
                  </a:lnTo>
                </a:path>
                <a:path w="2895600" h="2559050">
                  <a:moveTo>
                    <a:pt x="1915068" y="1771649"/>
                  </a:moveTo>
                  <a:lnTo>
                    <a:pt x="2324567" y="1771649"/>
                  </a:lnTo>
                </a:path>
                <a:path w="2895600" h="2559050">
                  <a:moveTo>
                    <a:pt x="2642067" y="1771649"/>
                  </a:moveTo>
                  <a:lnTo>
                    <a:pt x="2895600" y="1771649"/>
                  </a:lnTo>
                </a:path>
                <a:path w="2895600" h="2559050">
                  <a:moveTo>
                    <a:pt x="0" y="1968499"/>
                  </a:moveTo>
                  <a:lnTo>
                    <a:pt x="206435" y="1968499"/>
                  </a:lnTo>
                </a:path>
                <a:path w="2895600" h="2559050">
                  <a:moveTo>
                    <a:pt x="523935" y="1968499"/>
                  </a:moveTo>
                  <a:lnTo>
                    <a:pt x="899843" y="1968499"/>
                  </a:lnTo>
                </a:path>
                <a:path w="2895600" h="2559050">
                  <a:moveTo>
                    <a:pt x="1217343" y="1968499"/>
                  </a:moveTo>
                  <a:lnTo>
                    <a:pt x="1597568" y="1968499"/>
                  </a:lnTo>
                </a:path>
                <a:path w="2895600" h="2559050">
                  <a:moveTo>
                    <a:pt x="1915068" y="1968499"/>
                  </a:moveTo>
                  <a:lnTo>
                    <a:pt x="2324567" y="1968499"/>
                  </a:lnTo>
                </a:path>
                <a:path w="2895600" h="2559050">
                  <a:moveTo>
                    <a:pt x="2642067" y="1968499"/>
                  </a:moveTo>
                  <a:lnTo>
                    <a:pt x="2895600" y="1968499"/>
                  </a:lnTo>
                </a:path>
                <a:path w="2895600" h="2559050">
                  <a:moveTo>
                    <a:pt x="0" y="2165349"/>
                  </a:moveTo>
                  <a:lnTo>
                    <a:pt x="206435" y="2165349"/>
                  </a:lnTo>
                </a:path>
                <a:path w="2895600" h="2559050">
                  <a:moveTo>
                    <a:pt x="523935" y="2165349"/>
                  </a:moveTo>
                  <a:lnTo>
                    <a:pt x="899843" y="2165349"/>
                  </a:lnTo>
                </a:path>
                <a:path w="2895600" h="2559050">
                  <a:moveTo>
                    <a:pt x="1217343" y="2165349"/>
                  </a:moveTo>
                  <a:lnTo>
                    <a:pt x="1597568" y="2165349"/>
                  </a:lnTo>
                </a:path>
                <a:path w="2895600" h="2559050">
                  <a:moveTo>
                    <a:pt x="1915068" y="2165349"/>
                  </a:moveTo>
                  <a:lnTo>
                    <a:pt x="2324567" y="2165349"/>
                  </a:lnTo>
                </a:path>
                <a:path w="2895600" h="2559050">
                  <a:moveTo>
                    <a:pt x="2642067" y="2165349"/>
                  </a:moveTo>
                  <a:lnTo>
                    <a:pt x="2895600" y="2165349"/>
                  </a:lnTo>
                </a:path>
                <a:path w="2895600" h="2559050">
                  <a:moveTo>
                    <a:pt x="0" y="2362199"/>
                  </a:moveTo>
                  <a:lnTo>
                    <a:pt x="206435" y="2362199"/>
                  </a:lnTo>
                </a:path>
                <a:path w="2895600" h="2559050">
                  <a:moveTo>
                    <a:pt x="523935" y="2362199"/>
                  </a:moveTo>
                  <a:lnTo>
                    <a:pt x="899843" y="2362199"/>
                  </a:lnTo>
                </a:path>
                <a:path w="2895600" h="2559050">
                  <a:moveTo>
                    <a:pt x="1217343" y="2362199"/>
                  </a:moveTo>
                  <a:lnTo>
                    <a:pt x="1597568" y="2362199"/>
                  </a:lnTo>
                </a:path>
                <a:path w="2895600" h="2559050">
                  <a:moveTo>
                    <a:pt x="1915068" y="2362199"/>
                  </a:moveTo>
                  <a:lnTo>
                    <a:pt x="2324567" y="2362199"/>
                  </a:lnTo>
                </a:path>
                <a:path w="2895600" h="2559050">
                  <a:moveTo>
                    <a:pt x="2642067" y="2362199"/>
                  </a:moveTo>
                  <a:lnTo>
                    <a:pt x="2895600" y="2362199"/>
                  </a:lnTo>
                </a:path>
                <a:path w="2895600" h="2559050">
                  <a:moveTo>
                    <a:pt x="0" y="2559049"/>
                  </a:moveTo>
                  <a:lnTo>
                    <a:pt x="206435" y="2559049"/>
                  </a:lnTo>
                </a:path>
                <a:path w="2895600" h="2559050">
                  <a:moveTo>
                    <a:pt x="523935" y="2559049"/>
                  </a:moveTo>
                  <a:lnTo>
                    <a:pt x="899843" y="2559049"/>
                  </a:lnTo>
                </a:path>
                <a:path w="2895600" h="2559050">
                  <a:moveTo>
                    <a:pt x="1217343" y="2559049"/>
                  </a:moveTo>
                  <a:lnTo>
                    <a:pt x="1597568" y="2559049"/>
                  </a:lnTo>
                </a:path>
                <a:path w="2895600" h="2559050">
                  <a:moveTo>
                    <a:pt x="1915068" y="2559049"/>
                  </a:moveTo>
                  <a:lnTo>
                    <a:pt x="2324567" y="2559049"/>
                  </a:lnTo>
                </a:path>
                <a:path w="2895600" h="2559050">
                  <a:moveTo>
                    <a:pt x="2642067" y="2559049"/>
                  </a:moveTo>
                  <a:lnTo>
                    <a:pt x="2895600" y="2559049"/>
                  </a:lnTo>
                </a:path>
                <a:path w="2895600" h="2559050">
                  <a:moveTo>
                    <a:pt x="0" y="0"/>
                  </a:moveTo>
                  <a:lnTo>
                    <a:pt x="1597568" y="0"/>
                  </a:lnTo>
                </a:path>
                <a:path w="2895600" h="2559050">
                  <a:moveTo>
                    <a:pt x="1915068" y="0"/>
                  </a:moveTo>
                  <a:lnTo>
                    <a:pt x="2324567" y="0"/>
                  </a:lnTo>
                </a:path>
                <a:path w="2895600" h="2559050">
                  <a:moveTo>
                    <a:pt x="2642067" y="0"/>
                  </a:moveTo>
                  <a:lnTo>
                    <a:pt x="2895600" y="0"/>
                  </a:lnTo>
                </a:path>
              </a:pathLst>
            </a:custGeom>
            <a:ln w="6350">
              <a:solidFill>
                <a:srgbClr val="3E6158"/>
              </a:solidFill>
            </a:ln>
          </p:spPr>
          <p:txBody>
            <a:bodyPr wrap="square" lIns="0" tIns="0" rIns="0" bIns="0" rtlCol="0"/>
            <a:lstStyle/>
            <a:p>
              <a:endParaRPr/>
            </a:p>
          </p:txBody>
        </p:sp>
        <p:sp>
          <p:nvSpPr>
            <p:cNvPr id="47" name="object 47"/>
            <p:cNvSpPr/>
            <p:nvPr/>
          </p:nvSpPr>
          <p:spPr>
            <a:xfrm>
              <a:off x="10712847" y="8690610"/>
              <a:ext cx="0" cy="760095"/>
            </a:xfrm>
            <a:custGeom>
              <a:avLst/>
              <a:gdLst/>
              <a:ahLst/>
              <a:cxnLst/>
              <a:rect l="l" t="t" r="r" b="b"/>
              <a:pathLst>
                <a:path h="760095">
                  <a:moveTo>
                    <a:pt x="0" y="0"/>
                  </a:moveTo>
                  <a:lnTo>
                    <a:pt x="0" y="759777"/>
                  </a:lnTo>
                </a:path>
              </a:pathLst>
            </a:custGeom>
            <a:ln w="6350">
              <a:solidFill>
                <a:srgbClr val="56756D"/>
              </a:solidFill>
            </a:ln>
          </p:spPr>
          <p:txBody>
            <a:bodyPr wrap="square" lIns="0" tIns="0" rIns="0" bIns="0" rtlCol="0"/>
            <a:lstStyle/>
            <a:p>
              <a:endParaRPr/>
            </a:p>
          </p:txBody>
        </p:sp>
        <p:sp>
          <p:nvSpPr>
            <p:cNvPr id="48" name="object 48"/>
            <p:cNvSpPr/>
            <p:nvPr/>
          </p:nvSpPr>
          <p:spPr>
            <a:xfrm>
              <a:off x="10696337" y="8674100"/>
              <a:ext cx="33020" cy="33020"/>
            </a:xfrm>
            <a:custGeom>
              <a:avLst/>
              <a:gdLst/>
              <a:ahLst/>
              <a:cxnLst/>
              <a:rect l="l" t="t" r="r" b="b"/>
              <a:pathLst>
                <a:path w="33020" h="33020">
                  <a:moveTo>
                    <a:pt x="25628" y="0"/>
                  </a:moveTo>
                  <a:lnTo>
                    <a:pt x="16509" y="0"/>
                  </a:lnTo>
                  <a:lnTo>
                    <a:pt x="7391" y="0"/>
                  </a:lnTo>
                  <a:lnTo>
                    <a:pt x="0" y="7391"/>
                  </a:lnTo>
                  <a:lnTo>
                    <a:pt x="0" y="25628"/>
                  </a:lnTo>
                  <a:lnTo>
                    <a:pt x="7391" y="33020"/>
                  </a:lnTo>
                  <a:lnTo>
                    <a:pt x="25628" y="33020"/>
                  </a:lnTo>
                  <a:lnTo>
                    <a:pt x="33019" y="25628"/>
                  </a:lnTo>
                  <a:lnTo>
                    <a:pt x="33019" y="7391"/>
                  </a:lnTo>
                  <a:lnTo>
                    <a:pt x="25628" y="0"/>
                  </a:lnTo>
                  <a:close/>
                </a:path>
              </a:pathLst>
            </a:custGeom>
            <a:solidFill>
              <a:srgbClr val="56756D"/>
            </a:solidFill>
          </p:spPr>
          <p:txBody>
            <a:bodyPr wrap="square" lIns="0" tIns="0" rIns="0" bIns="0" rtlCol="0"/>
            <a:lstStyle/>
            <a:p>
              <a:endParaRPr/>
            </a:p>
          </p:txBody>
        </p:sp>
        <p:sp>
          <p:nvSpPr>
            <p:cNvPr id="49" name="object 49"/>
            <p:cNvSpPr/>
            <p:nvPr/>
          </p:nvSpPr>
          <p:spPr>
            <a:xfrm>
              <a:off x="10554093" y="9450387"/>
              <a:ext cx="317500" cy="2072005"/>
            </a:xfrm>
            <a:custGeom>
              <a:avLst/>
              <a:gdLst/>
              <a:ahLst/>
              <a:cxnLst/>
              <a:rect l="l" t="t" r="r" b="b"/>
              <a:pathLst>
                <a:path w="317500" h="2072004">
                  <a:moveTo>
                    <a:pt x="317500" y="0"/>
                  </a:moveTo>
                  <a:lnTo>
                    <a:pt x="0" y="0"/>
                  </a:lnTo>
                  <a:lnTo>
                    <a:pt x="0" y="2071687"/>
                  </a:lnTo>
                  <a:lnTo>
                    <a:pt x="317500" y="2071687"/>
                  </a:lnTo>
                  <a:lnTo>
                    <a:pt x="317500" y="0"/>
                  </a:lnTo>
                  <a:close/>
                </a:path>
              </a:pathLst>
            </a:custGeom>
            <a:solidFill>
              <a:srgbClr val="FFFFFF"/>
            </a:solidFill>
          </p:spPr>
          <p:txBody>
            <a:bodyPr wrap="square" lIns="0" tIns="0" rIns="0" bIns="0" rtlCol="0"/>
            <a:lstStyle/>
            <a:p>
              <a:endParaRPr/>
            </a:p>
          </p:txBody>
        </p:sp>
        <p:sp>
          <p:nvSpPr>
            <p:cNvPr id="50" name="object 50"/>
            <p:cNvSpPr/>
            <p:nvPr/>
          </p:nvSpPr>
          <p:spPr>
            <a:xfrm>
              <a:off x="10019438" y="8690610"/>
              <a:ext cx="0" cy="1101090"/>
            </a:xfrm>
            <a:custGeom>
              <a:avLst/>
              <a:gdLst/>
              <a:ahLst/>
              <a:cxnLst/>
              <a:rect l="l" t="t" r="r" b="b"/>
              <a:pathLst>
                <a:path h="1101090">
                  <a:moveTo>
                    <a:pt x="0" y="0"/>
                  </a:moveTo>
                  <a:lnTo>
                    <a:pt x="0" y="1101090"/>
                  </a:lnTo>
                </a:path>
              </a:pathLst>
            </a:custGeom>
            <a:ln w="6350">
              <a:solidFill>
                <a:srgbClr val="56756D"/>
              </a:solidFill>
            </a:ln>
          </p:spPr>
          <p:txBody>
            <a:bodyPr wrap="square" lIns="0" tIns="0" rIns="0" bIns="0" rtlCol="0"/>
            <a:lstStyle/>
            <a:p>
              <a:endParaRPr/>
            </a:p>
          </p:txBody>
        </p:sp>
        <p:sp>
          <p:nvSpPr>
            <p:cNvPr id="51" name="object 51"/>
            <p:cNvSpPr/>
            <p:nvPr/>
          </p:nvSpPr>
          <p:spPr>
            <a:xfrm>
              <a:off x="10002928" y="8674100"/>
              <a:ext cx="33020" cy="33020"/>
            </a:xfrm>
            <a:custGeom>
              <a:avLst/>
              <a:gdLst/>
              <a:ahLst/>
              <a:cxnLst/>
              <a:rect l="l" t="t" r="r" b="b"/>
              <a:pathLst>
                <a:path w="33020" h="33020">
                  <a:moveTo>
                    <a:pt x="25628" y="0"/>
                  </a:moveTo>
                  <a:lnTo>
                    <a:pt x="16509" y="0"/>
                  </a:lnTo>
                  <a:lnTo>
                    <a:pt x="7391" y="0"/>
                  </a:lnTo>
                  <a:lnTo>
                    <a:pt x="0" y="7391"/>
                  </a:lnTo>
                  <a:lnTo>
                    <a:pt x="0" y="25628"/>
                  </a:lnTo>
                  <a:lnTo>
                    <a:pt x="7391" y="33020"/>
                  </a:lnTo>
                  <a:lnTo>
                    <a:pt x="25628" y="33020"/>
                  </a:lnTo>
                  <a:lnTo>
                    <a:pt x="33019" y="25628"/>
                  </a:lnTo>
                  <a:lnTo>
                    <a:pt x="33019" y="7391"/>
                  </a:lnTo>
                  <a:lnTo>
                    <a:pt x="25628" y="0"/>
                  </a:lnTo>
                  <a:close/>
                </a:path>
              </a:pathLst>
            </a:custGeom>
            <a:solidFill>
              <a:srgbClr val="56756D"/>
            </a:solidFill>
          </p:spPr>
          <p:txBody>
            <a:bodyPr wrap="square" lIns="0" tIns="0" rIns="0" bIns="0" rtlCol="0"/>
            <a:lstStyle/>
            <a:p>
              <a:endParaRPr/>
            </a:p>
          </p:txBody>
        </p:sp>
        <p:sp>
          <p:nvSpPr>
            <p:cNvPr id="52" name="object 52"/>
            <p:cNvSpPr/>
            <p:nvPr/>
          </p:nvSpPr>
          <p:spPr>
            <a:xfrm>
              <a:off x="9860686" y="9791700"/>
              <a:ext cx="317500" cy="1730375"/>
            </a:xfrm>
            <a:custGeom>
              <a:avLst/>
              <a:gdLst/>
              <a:ahLst/>
              <a:cxnLst/>
              <a:rect l="l" t="t" r="r" b="b"/>
              <a:pathLst>
                <a:path w="317500" h="1730375">
                  <a:moveTo>
                    <a:pt x="317500" y="0"/>
                  </a:moveTo>
                  <a:lnTo>
                    <a:pt x="0" y="0"/>
                  </a:lnTo>
                  <a:lnTo>
                    <a:pt x="0" y="1730375"/>
                  </a:lnTo>
                  <a:lnTo>
                    <a:pt x="317500" y="1730375"/>
                  </a:lnTo>
                  <a:lnTo>
                    <a:pt x="317500" y="0"/>
                  </a:lnTo>
                  <a:close/>
                </a:path>
              </a:pathLst>
            </a:custGeom>
            <a:solidFill>
              <a:srgbClr val="FFFFFF"/>
            </a:solidFill>
          </p:spPr>
          <p:txBody>
            <a:bodyPr wrap="square" lIns="0" tIns="0" rIns="0" bIns="0" rtlCol="0"/>
            <a:lstStyle/>
            <a:p>
              <a:endParaRPr/>
            </a:p>
          </p:txBody>
        </p:sp>
        <p:sp>
          <p:nvSpPr>
            <p:cNvPr id="53" name="object 53"/>
            <p:cNvSpPr/>
            <p:nvPr/>
          </p:nvSpPr>
          <p:spPr>
            <a:xfrm>
              <a:off x="12137563" y="8690611"/>
              <a:ext cx="0" cy="72390"/>
            </a:xfrm>
            <a:custGeom>
              <a:avLst/>
              <a:gdLst/>
              <a:ahLst/>
              <a:cxnLst/>
              <a:rect l="l" t="t" r="r" b="b"/>
              <a:pathLst>
                <a:path h="72390">
                  <a:moveTo>
                    <a:pt x="0" y="0"/>
                  </a:moveTo>
                  <a:lnTo>
                    <a:pt x="0" y="72388"/>
                  </a:lnTo>
                </a:path>
              </a:pathLst>
            </a:custGeom>
            <a:ln w="6350">
              <a:solidFill>
                <a:srgbClr val="56756D"/>
              </a:solidFill>
            </a:ln>
          </p:spPr>
          <p:txBody>
            <a:bodyPr wrap="square" lIns="0" tIns="0" rIns="0" bIns="0" rtlCol="0"/>
            <a:lstStyle/>
            <a:p>
              <a:endParaRPr/>
            </a:p>
          </p:txBody>
        </p:sp>
        <p:sp>
          <p:nvSpPr>
            <p:cNvPr id="54" name="object 54"/>
            <p:cNvSpPr/>
            <p:nvPr/>
          </p:nvSpPr>
          <p:spPr>
            <a:xfrm>
              <a:off x="12121053" y="8674100"/>
              <a:ext cx="33020" cy="33020"/>
            </a:xfrm>
            <a:custGeom>
              <a:avLst/>
              <a:gdLst/>
              <a:ahLst/>
              <a:cxnLst/>
              <a:rect l="l" t="t" r="r" b="b"/>
              <a:pathLst>
                <a:path w="33020" h="33020">
                  <a:moveTo>
                    <a:pt x="25628" y="0"/>
                  </a:moveTo>
                  <a:lnTo>
                    <a:pt x="16509" y="0"/>
                  </a:lnTo>
                  <a:lnTo>
                    <a:pt x="7391" y="0"/>
                  </a:lnTo>
                  <a:lnTo>
                    <a:pt x="0" y="7391"/>
                  </a:lnTo>
                  <a:lnTo>
                    <a:pt x="0" y="25628"/>
                  </a:lnTo>
                  <a:lnTo>
                    <a:pt x="7391" y="33020"/>
                  </a:lnTo>
                  <a:lnTo>
                    <a:pt x="25628" y="33020"/>
                  </a:lnTo>
                  <a:lnTo>
                    <a:pt x="33019" y="25628"/>
                  </a:lnTo>
                  <a:lnTo>
                    <a:pt x="33019" y="7391"/>
                  </a:lnTo>
                  <a:lnTo>
                    <a:pt x="25628" y="0"/>
                  </a:lnTo>
                  <a:close/>
                </a:path>
              </a:pathLst>
            </a:custGeom>
            <a:solidFill>
              <a:srgbClr val="56756D"/>
            </a:solidFill>
          </p:spPr>
          <p:txBody>
            <a:bodyPr wrap="square" lIns="0" tIns="0" rIns="0" bIns="0" rtlCol="0"/>
            <a:lstStyle/>
            <a:p>
              <a:endParaRPr/>
            </a:p>
          </p:txBody>
        </p:sp>
        <p:sp>
          <p:nvSpPr>
            <p:cNvPr id="55" name="object 55"/>
            <p:cNvSpPr/>
            <p:nvPr/>
          </p:nvSpPr>
          <p:spPr>
            <a:xfrm>
              <a:off x="11978817" y="8763000"/>
              <a:ext cx="317500" cy="2759075"/>
            </a:xfrm>
            <a:custGeom>
              <a:avLst/>
              <a:gdLst/>
              <a:ahLst/>
              <a:cxnLst/>
              <a:rect l="l" t="t" r="r" b="b"/>
              <a:pathLst>
                <a:path w="317500" h="2759075">
                  <a:moveTo>
                    <a:pt x="317500" y="0"/>
                  </a:moveTo>
                  <a:lnTo>
                    <a:pt x="0" y="0"/>
                  </a:lnTo>
                  <a:lnTo>
                    <a:pt x="0" y="2759075"/>
                  </a:lnTo>
                  <a:lnTo>
                    <a:pt x="317500" y="2759075"/>
                  </a:lnTo>
                  <a:lnTo>
                    <a:pt x="317500" y="0"/>
                  </a:lnTo>
                  <a:close/>
                </a:path>
              </a:pathLst>
            </a:custGeom>
            <a:solidFill>
              <a:srgbClr val="78F9AD"/>
            </a:solidFill>
          </p:spPr>
          <p:txBody>
            <a:bodyPr wrap="square" lIns="0" tIns="0" rIns="0" bIns="0" rtlCol="0"/>
            <a:lstStyle/>
            <a:p>
              <a:endParaRPr/>
            </a:p>
          </p:txBody>
        </p:sp>
      </p:grpSp>
      <p:sp>
        <p:nvSpPr>
          <p:cNvPr id="56" name="object 56"/>
          <p:cNvSpPr txBox="1"/>
          <p:nvPr/>
        </p:nvSpPr>
        <p:spPr>
          <a:xfrm>
            <a:off x="5265765" y="7331086"/>
            <a:ext cx="6949440" cy="330200"/>
          </a:xfrm>
          <a:prstGeom prst="rect">
            <a:avLst/>
          </a:prstGeom>
        </p:spPr>
        <p:txBody>
          <a:bodyPr vert="horz" wrap="square" lIns="0" tIns="12700" rIns="0" bIns="0" rtlCol="0">
            <a:spAutoFit/>
          </a:bodyPr>
          <a:lstStyle/>
          <a:p>
            <a:pPr marL="81915" marR="5080" indent="-69850">
              <a:lnSpc>
                <a:spcPct val="111100"/>
              </a:lnSpc>
              <a:spcBef>
                <a:spcPts val="100"/>
              </a:spcBef>
            </a:pPr>
            <a:r>
              <a:rPr lang="el-GR" sz="900" b="0" i="1" dirty="0">
                <a:solidFill>
                  <a:srgbClr val="FFFFFF"/>
                </a:solidFill>
                <a:latin typeface="SKODA Next Light"/>
                <a:cs typeface="SKODA Next Light"/>
              </a:rPr>
              <a:t>* Περιλαμβάνει την παραγωγή στο Škoda Auto Group, εξαιρουμένης της παραγωγής σε συνεργαζόμενα εργοστάσια συναρμολόγησης στην Κίνα, τη Σλοβακία και τη Γερμανία, αλλά και άλλες μάρκες του Ομίλου όπως SEAT, VW και Audi. Παραγωγή οχημάτων εξαιρουμένψν των κιτ, είτε αυτά είναι μερικά είτε πλήρη.</a:t>
            </a:r>
          </a:p>
        </p:txBody>
      </p:sp>
      <p:sp>
        <p:nvSpPr>
          <p:cNvPr id="57" name="object 57"/>
          <p:cNvSpPr txBox="1"/>
          <p:nvPr/>
        </p:nvSpPr>
        <p:spPr>
          <a:xfrm>
            <a:off x="11973747" y="8399689"/>
            <a:ext cx="429391" cy="212879"/>
          </a:xfrm>
          <a:prstGeom prst="rect">
            <a:avLst/>
          </a:prstGeom>
        </p:spPr>
        <p:txBody>
          <a:bodyPr vert="horz" wrap="square" lIns="0" tIns="12700" rIns="0" bIns="0" rtlCol="0">
            <a:spAutoFit/>
          </a:bodyPr>
          <a:lstStyle/>
          <a:p>
            <a:pPr marL="12700">
              <a:lnSpc>
                <a:spcPct val="100000"/>
              </a:lnSpc>
              <a:spcBef>
                <a:spcPts val="100"/>
              </a:spcBef>
            </a:pPr>
            <a:r>
              <a:rPr lang="el-GR" sz="1300" b="1" dirty="0">
                <a:solidFill>
                  <a:srgbClr val="FFFFFF"/>
                </a:solidFill>
                <a:latin typeface="SKODA Next"/>
                <a:cs typeface="SKODA Next"/>
              </a:rPr>
              <a:t>27,8</a:t>
            </a:r>
          </a:p>
        </p:txBody>
      </p:sp>
      <p:sp>
        <p:nvSpPr>
          <p:cNvPr id="58" name="object 58"/>
          <p:cNvSpPr txBox="1"/>
          <p:nvPr/>
        </p:nvSpPr>
        <p:spPr>
          <a:xfrm>
            <a:off x="9641550" y="7897901"/>
            <a:ext cx="2332196" cy="841256"/>
          </a:xfrm>
          <a:prstGeom prst="rect">
            <a:avLst/>
          </a:prstGeom>
        </p:spPr>
        <p:txBody>
          <a:bodyPr vert="horz" wrap="square" lIns="0" tIns="12700" rIns="0" bIns="0" rtlCol="0">
            <a:spAutoFit/>
          </a:bodyPr>
          <a:lstStyle/>
          <a:p>
            <a:pPr marL="12700">
              <a:lnSpc>
                <a:spcPct val="100000"/>
              </a:lnSpc>
              <a:spcBef>
                <a:spcPts val="100"/>
              </a:spcBef>
            </a:pPr>
            <a:r>
              <a:rPr lang="el-GR" b="0" dirty="0">
                <a:solidFill>
                  <a:srgbClr val="78F9AD"/>
                </a:solidFill>
                <a:latin typeface="SKODA Next Light"/>
                <a:cs typeface="SKODA Next Light"/>
              </a:rPr>
              <a:t>Έσοδα από πωλήσεις </a:t>
            </a:r>
            <a:r>
              <a:rPr lang="el-GR" sz="1100" b="0" dirty="0">
                <a:solidFill>
                  <a:srgbClr val="FFFFFF"/>
                </a:solidFill>
                <a:latin typeface="SKODA Next Light"/>
                <a:cs typeface="SKODA Next Light"/>
              </a:rPr>
              <a:t>δισεκατομμύρια ευρώ</a:t>
            </a:r>
            <a:endParaRPr lang="el-GR" sz="1200" b="0" dirty="0">
              <a:solidFill>
                <a:srgbClr val="FFFFFF"/>
              </a:solidFill>
              <a:latin typeface="SKODA Next Light"/>
              <a:cs typeface="SKODA Next Light"/>
            </a:endParaRPr>
          </a:p>
          <a:p>
            <a:pPr marL="250190">
              <a:lnSpc>
                <a:spcPct val="100000"/>
              </a:lnSpc>
              <a:spcBef>
                <a:spcPts val="1310"/>
              </a:spcBef>
              <a:tabLst>
                <a:tab pos="914400" algn="l"/>
                <a:tab pos="1597660" algn="l"/>
              </a:tabLst>
            </a:pPr>
            <a:r>
              <a:rPr lang="el-GR" sz="1300" b="0" dirty="0">
                <a:solidFill>
                  <a:srgbClr val="FFFFFF"/>
                </a:solidFill>
                <a:latin typeface="SKODA Next Light"/>
                <a:cs typeface="SKODA Next Light"/>
              </a:rPr>
              <a:t>17,7	21,0	26,5</a:t>
            </a:r>
          </a:p>
        </p:txBody>
      </p:sp>
      <p:sp>
        <p:nvSpPr>
          <p:cNvPr id="59" name="object 59"/>
          <p:cNvSpPr txBox="1"/>
          <p:nvPr/>
        </p:nvSpPr>
        <p:spPr>
          <a:xfrm>
            <a:off x="9829427" y="11532627"/>
            <a:ext cx="2520950" cy="223520"/>
          </a:xfrm>
          <a:prstGeom prst="rect">
            <a:avLst/>
          </a:prstGeom>
        </p:spPr>
        <p:txBody>
          <a:bodyPr vert="horz" wrap="square" lIns="0" tIns="12700" rIns="0" bIns="0" rtlCol="0">
            <a:spAutoFit/>
          </a:bodyPr>
          <a:lstStyle/>
          <a:p>
            <a:pPr marL="12700">
              <a:lnSpc>
                <a:spcPct val="100000"/>
              </a:lnSpc>
              <a:spcBef>
                <a:spcPts val="100"/>
              </a:spcBef>
              <a:tabLst>
                <a:tab pos="683260" algn="l"/>
                <a:tab pos="1379855" algn="l"/>
                <a:tab pos="2113280" algn="l"/>
              </a:tabLst>
            </a:pPr>
            <a:r>
              <a:rPr lang="el-GR" sz="1300" b="0">
                <a:solidFill>
                  <a:srgbClr val="FFFFFF"/>
                </a:solidFill>
                <a:latin typeface="SKODA Next Light"/>
                <a:cs typeface="SKODA Next Light"/>
              </a:rPr>
              <a:t>2021	2022	2023	</a:t>
            </a:r>
            <a:r>
              <a:rPr lang="el-GR" sz="1300" b="1">
                <a:solidFill>
                  <a:srgbClr val="FFFFFF"/>
                </a:solidFill>
                <a:latin typeface="SKODA Next"/>
                <a:cs typeface="SKODA Next"/>
              </a:rPr>
              <a:t>2024</a:t>
            </a:r>
          </a:p>
        </p:txBody>
      </p:sp>
      <p:grpSp>
        <p:nvGrpSpPr>
          <p:cNvPr id="60" name="object 60"/>
          <p:cNvGrpSpPr/>
          <p:nvPr/>
        </p:nvGrpSpPr>
        <p:grpSpPr>
          <a:xfrm>
            <a:off x="726882" y="5230193"/>
            <a:ext cx="10800004" cy="6309078"/>
            <a:chOff x="732612" y="7008838"/>
            <a:chExt cx="10800004" cy="4513402"/>
          </a:xfrm>
        </p:grpSpPr>
        <p:sp>
          <p:nvSpPr>
            <p:cNvPr id="61" name="object 61"/>
            <p:cNvSpPr/>
            <p:nvPr/>
          </p:nvSpPr>
          <p:spPr>
            <a:xfrm>
              <a:off x="11419232" y="8690611"/>
              <a:ext cx="0" cy="219710"/>
            </a:xfrm>
            <a:custGeom>
              <a:avLst/>
              <a:gdLst/>
              <a:ahLst/>
              <a:cxnLst/>
              <a:rect l="l" t="t" r="r" b="b"/>
              <a:pathLst>
                <a:path h="219709">
                  <a:moveTo>
                    <a:pt x="0" y="0"/>
                  </a:moveTo>
                  <a:lnTo>
                    <a:pt x="0" y="219238"/>
                  </a:lnTo>
                </a:path>
              </a:pathLst>
            </a:custGeom>
            <a:ln w="6350">
              <a:solidFill>
                <a:srgbClr val="56756D"/>
              </a:solidFill>
            </a:ln>
          </p:spPr>
          <p:txBody>
            <a:bodyPr wrap="square" lIns="0" tIns="0" rIns="0" bIns="0" rtlCol="0"/>
            <a:lstStyle/>
            <a:p>
              <a:endParaRPr/>
            </a:p>
          </p:txBody>
        </p:sp>
        <p:sp>
          <p:nvSpPr>
            <p:cNvPr id="62" name="object 62"/>
            <p:cNvSpPr/>
            <p:nvPr/>
          </p:nvSpPr>
          <p:spPr>
            <a:xfrm>
              <a:off x="11402722" y="8674100"/>
              <a:ext cx="33020" cy="33020"/>
            </a:xfrm>
            <a:custGeom>
              <a:avLst/>
              <a:gdLst/>
              <a:ahLst/>
              <a:cxnLst/>
              <a:rect l="l" t="t" r="r" b="b"/>
              <a:pathLst>
                <a:path w="33020" h="33020">
                  <a:moveTo>
                    <a:pt x="25628" y="0"/>
                  </a:moveTo>
                  <a:lnTo>
                    <a:pt x="16509" y="0"/>
                  </a:lnTo>
                  <a:lnTo>
                    <a:pt x="7391" y="0"/>
                  </a:lnTo>
                  <a:lnTo>
                    <a:pt x="0" y="7391"/>
                  </a:lnTo>
                  <a:lnTo>
                    <a:pt x="0" y="25628"/>
                  </a:lnTo>
                  <a:lnTo>
                    <a:pt x="7391" y="33020"/>
                  </a:lnTo>
                  <a:lnTo>
                    <a:pt x="25628" y="33020"/>
                  </a:lnTo>
                  <a:lnTo>
                    <a:pt x="33019" y="25628"/>
                  </a:lnTo>
                  <a:lnTo>
                    <a:pt x="33019" y="7391"/>
                  </a:lnTo>
                  <a:lnTo>
                    <a:pt x="25628" y="0"/>
                  </a:lnTo>
                  <a:close/>
                </a:path>
              </a:pathLst>
            </a:custGeom>
            <a:solidFill>
              <a:srgbClr val="56756D"/>
            </a:solidFill>
          </p:spPr>
          <p:txBody>
            <a:bodyPr wrap="square" lIns="0" tIns="0" rIns="0" bIns="0" rtlCol="0"/>
            <a:lstStyle/>
            <a:p>
              <a:endParaRPr/>
            </a:p>
          </p:txBody>
        </p:sp>
        <p:sp>
          <p:nvSpPr>
            <p:cNvPr id="63" name="object 63"/>
            <p:cNvSpPr/>
            <p:nvPr/>
          </p:nvSpPr>
          <p:spPr>
            <a:xfrm>
              <a:off x="11251818" y="9604252"/>
              <a:ext cx="280798" cy="1917988"/>
            </a:xfrm>
            <a:custGeom>
              <a:avLst/>
              <a:gdLst/>
              <a:ahLst/>
              <a:cxnLst/>
              <a:rect l="l" t="t" r="r" b="b"/>
              <a:pathLst>
                <a:path w="317500" h="2612390">
                  <a:moveTo>
                    <a:pt x="317500" y="0"/>
                  </a:moveTo>
                  <a:lnTo>
                    <a:pt x="0" y="0"/>
                  </a:lnTo>
                  <a:lnTo>
                    <a:pt x="0" y="2612224"/>
                  </a:lnTo>
                  <a:lnTo>
                    <a:pt x="317500" y="2612224"/>
                  </a:lnTo>
                  <a:lnTo>
                    <a:pt x="317500" y="0"/>
                  </a:lnTo>
                  <a:close/>
                </a:path>
              </a:pathLst>
            </a:custGeom>
            <a:solidFill>
              <a:srgbClr val="FFFFFF"/>
            </a:solidFill>
          </p:spPr>
          <p:txBody>
            <a:bodyPr wrap="square" lIns="0" tIns="0" rIns="0" bIns="0" rtlCol="0"/>
            <a:lstStyle/>
            <a:p>
              <a:endParaRPr/>
            </a:p>
          </p:txBody>
        </p:sp>
        <p:sp>
          <p:nvSpPr>
            <p:cNvPr id="64" name="object 64"/>
            <p:cNvSpPr/>
            <p:nvPr/>
          </p:nvSpPr>
          <p:spPr>
            <a:xfrm>
              <a:off x="770051" y="7008838"/>
              <a:ext cx="334010" cy="313690"/>
            </a:xfrm>
            <a:custGeom>
              <a:avLst/>
              <a:gdLst/>
              <a:ahLst/>
              <a:cxnLst/>
              <a:rect l="l" t="t" r="r" b="b"/>
              <a:pathLst>
                <a:path w="334009" h="313690">
                  <a:moveTo>
                    <a:pt x="265518" y="313169"/>
                  </a:moveTo>
                  <a:lnTo>
                    <a:pt x="333603" y="313169"/>
                  </a:lnTo>
                  <a:lnTo>
                    <a:pt x="333603" y="0"/>
                  </a:lnTo>
                  <a:lnTo>
                    <a:pt x="265518" y="0"/>
                  </a:lnTo>
                  <a:lnTo>
                    <a:pt x="265518" y="313169"/>
                  </a:lnTo>
                  <a:close/>
                </a:path>
                <a:path w="334009" h="313690">
                  <a:moveTo>
                    <a:pt x="132765" y="313169"/>
                  </a:moveTo>
                  <a:lnTo>
                    <a:pt x="200850" y="313169"/>
                  </a:lnTo>
                  <a:lnTo>
                    <a:pt x="200850" y="70751"/>
                  </a:lnTo>
                  <a:lnTo>
                    <a:pt x="132765" y="70751"/>
                  </a:lnTo>
                  <a:lnTo>
                    <a:pt x="132765" y="313169"/>
                  </a:lnTo>
                  <a:close/>
                </a:path>
                <a:path w="334009" h="313690">
                  <a:moveTo>
                    <a:pt x="0" y="313169"/>
                  </a:moveTo>
                  <a:lnTo>
                    <a:pt x="68084" y="313169"/>
                  </a:lnTo>
                  <a:lnTo>
                    <a:pt x="68084" y="113525"/>
                  </a:lnTo>
                  <a:lnTo>
                    <a:pt x="0" y="113525"/>
                  </a:lnTo>
                  <a:lnTo>
                    <a:pt x="0" y="313169"/>
                  </a:lnTo>
                  <a:close/>
                </a:path>
              </a:pathLst>
            </a:custGeom>
            <a:ln w="12700">
              <a:solidFill>
                <a:srgbClr val="FFFFFF"/>
              </a:solidFill>
            </a:ln>
          </p:spPr>
          <p:txBody>
            <a:bodyPr wrap="square" lIns="0" tIns="0" rIns="0" bIns="0" rtlCol="0"/>
            <a:lstStyle/>
            <a:p>
              <a:endParaRPr/>
            </a:p>
          </p:txBody>
        </p:sp>
        <p:sp>
          <p:nvSpPr>
            <p:cNvPr id="65" name="object 65"/>
            <p:cNvSpPr/>
            <p:nvPr/>
          </p:nvSpPr>
          <p:spPr>
            <a:xfrm>
              <a:off x="732612" y="7322004"/>
              <a:ext cx="401955" cy="0"/>
            </a:xfrm>
            <a:custGeom>
              <a:avLst/>
              <a:gdLst/>
              <a:ahLst/>
              <a:cxnLst/>
              <a:rect l="l" t="t" r="r" b="b"/>
              <a:pathLst>
                <a:path w="401955">
                  <a:moveTo>
                    <a:pt x="0" y="0"/>
                  </a:moveTo>
                  <a:lnTo>
                    <a:pt x="401675" y="0"/>
                  </a:lnTo>
                </a:path>
              </a:pathLst>
            </a:custGeom>
            <a:ln w="12700">
              <a:solidFill>
                <a:srgbClr val="FFFFFF"/>
              </a:solidFill>
            </a:ln>
          </p:spPr>
          <p:txBody>
            <a:bodyPr wrap="square" lIns="0" tIns="0" rIns="0" bIns="0" rtlCol="0"/>
            <a:lstStyle/>
            <a:p>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586</Words>
  <Application>Microsoft Office PowerPoint</Application>
  <PresentationFormat>Custom</PresentationFormat>
  <Paragraphs>81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SKODA Next</vt:lpstr>
      <vt:lpstr>SKODA Next Light</vt:lpstr>
      <vt:lpstr>Office Theme</vt:lpstr>
      <vt:lpstr>SKODA AUTO: Το 2024 ήταν χρονιά ρεκόρ! Θέτοντας τα θεμέλια για μακροπρόθεσμη ανθεκτικότητα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skoda_vysledky_infograph_210x148_cz_07.indd</dc:title>
  <dc:creator>Tsounis Ilias</dc:creator>
  <cp:lastModifiedBy>Tsounis Ilias</cp:lastModifiedBy>
  <cp:revision>3</cp:revision>
  <dcterms:created xsi:type="dcterms:W3CDTF">2025-03-11T19:35:13Z</dcterms:created>
  <dcterms:modified xsi:type="dcterms:W3CDTF">2025-03-14T14:50:20Z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2025-03-06T00:00:00Z</vt:filetime>
  </property>
  <property fmtid="{D5CDD505-2E9C-101B-9397-08002B2CF9AE}" pid="3" name="Creator">
    <vt:lpwstr>Adobe InDesign 20.1 (Macintosh)</vt:lpwstr>
  </property>
  <property fmtid="{D5CDD505-2E9C-101B-9397-08002B2CF9AE}" pid="4" name="LastSaved">
    <vt:filetime>2025-03-11T00:00:00Z</vt:filetime>
  </property>
  <property fmtid="{D5CDD505-2E9C-101B-9397-08002B2CF9AE}" pid="5" name="Producer">
    <vt:lpwstr>Adobe PDF Library 17.0</vt:lpwstr>
  </property>
</Properties>
</file>